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35" r:id="rId1"/>
    <p:sldMasterId id="2147483698" r:id="rId2"/>
  </p:sldMasterIdLst>
  <p:notesMasterIdLst>
    <p:notesMasterId r:id="rId13"/>
  </p:notesMasterIdLst>
  <p:handoutMasterIdLst>
    <p:handoutMasterId r:id="rId14"/>
  </p:handoutMasterIdLst>
  <p:sldIdLst>
    <p:sldId id="484" r:id="rId3"/>
    <p:sldId id="4180" r:id="rId4"/>
    <p:sldId id="4183" r:id="rId5"/>
    <p:sldId id="4185" r:id="rId6"/>
    <p:sldId id="4188" r:id="rId7"/>
    <p:sldId id="4184" r:id="rId8"/>
    <p:sldId id="4179" r:id="rId9"/>
    <p:sldId id="4186" r:id="rId10"/>
    <p:sldId id="4187" r:id="rId11"/>
    <p:sldId id="4178" r:id="rId12"/>
  </p:sldIdLst>
  <p:sldSz cx="12192000" cy="6858000"/>
  <p:notesSz cx="7010400" cy="9296400"/>
  <p:custDataLst>
    <p:tags r:id="rId15"/>
  </p:custDataLst>
  <p:defaultTextStyle>
    <a:defPPr>
      <a:defRPr lang="en-US"/>
    </a:defPPr>
    <a:lvl1pPr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09493"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18987"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828480"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437973"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047467" algn="l" defTabSz="12189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656960" algn="l" defTabSz="12189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4266453" algn="l" defTabSz="12189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875947" algn="l" defTabSz="12189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1" userDrawn="1">
          <p15:clr>
            <a:srgbClr val="A4A3A4"/>
          </p15:clr>
        </p15:guide>
        <p15:guide id="2" orient="horz" pos="3889" userDrawn="1">
          <p15:clr>
            <a:srgbClr val="A4A3A4"/>
          </p15:clr>
        </p15:guide>
        <p15:guide id="3" orient="horz" pos="749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1072" userDrawn="1">
          <p15:clr>
            <a:srgbClr val="A4A3A4"/>
          </p15:clr>
        </p15:guide>
        <p15:guide id="6" pos="7180" userDrawn="1">
          <p15:clr>
            <a:srgbClr val="A4A3A4"/>
          </p15:clr>
        </p15:guide>
        <p15:guide id="7" pos="11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Gilligan" initials="JG" lastIdx="1" clrIdx="0">
    <p:extLst>
      <p:ext uri="{19B8F6BF-5375-455C-9EA6-DF929625EA0E}">
        <p15:presenceInfo xmlns:p15="http://schemas.microsoft.com/office/powerpoint/2012/main" userId="John Gillig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DB8A06"/>
    <a:srgbClr val="003B5C"/>
    <a:srgbClr val="FAC001"/>
    <a:srgbClr val="E7F6FF"/>
    <a:srgbClr val="BEBCAE"/>
    <a:srgbClr val="BBB6B1"/>
    <a:srgbClr val="000000"/>
    <a:srgbClr val="DADCDE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31" autoAdjust="0"/>
    <p:restoredTop sz="90143" autoAdjust="0"/>
  </p:normalViewPr>
  <p:slideViewPr>
    <p:cSldViewPr snapToGrid="0">
      <p:cViewPr varScale="1">
        <p:scale>
          <a:sx n="113" d="100"/>
          <a:sy n="113" d="100"/>
        </p:scale>
        <p:origin x="984" y="102"/>
      </p:cViewPr>
      <p:guideLst>
        <p:guide orient="horz" pos="1011"/>
        <p:guide orient="horz" pos="3889"/>
        <p:guide orient="horz" pos="749"/>
        <p:guide pos="3840"/>
        <p:guide pos="1072"/>
        <p:guide pos="7180"/>
        <p:guide pos="116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102" y="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258" cy="464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576" y="1"/>
            <a:ext cx="3038258" cy="464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23381-AFEF-490F-AA45-31EC49CF1500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268"/>
            <a:ext cx="3038258" cy="4644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576" y="8830268"/>
            <a:ext cx="3038258" cy="4644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BF31A-114D-494C-A5D5-F6526D175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66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258" cy="464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576" y="1"/>
            <a:ext cx="3038258" cy="464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A216A-1E3F-4AD2-B74F-855E5673142F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13" y="4415133"/>
            <a:ext cx="5609574" cy="4183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268"/>
            <a:ext cx="3038258" cy="4644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576" y="8830268"/>
            <a:ext cx="3038258" cy="4644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09BFF-9304-4EE8-967B-56F816FBB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38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b="1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493" algn="l" defTabSz="1218987" rtl="0" eaLnBrk="1" latinLnBrk="0" hangingPunct="1">
      <a:defRPr sz="1600" b="1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8987" algn="l" defTabSz="1218987" rtl="0" eaLnBrk="1" latinLnBrk="0" hangingPunct="1">
      <a:defRPr sz="1600" b="1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8480" algn="l" defTabSz="1218987" rtl="0" eaLnBrk="1" latinLnBrk="0" hangingPunct="1">
      <a:defRPr sz="1600" b="1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7973" algn="l" defTabSz="1218987" rtl="0" eaLnBrk="1" latinLnBrk="0" hangingPunct="1">
      <a:defRPr sz="1600" b="1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09BFF-9304-4EE8-967B-56F816FBB8C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70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Albert – Generates NetFlow and </a:t>
            </a:r>
            <a:r>
              <a:rPr lang="en-US" dirty="0" err="1"/>
              <a:t>pDNS</a:t>
            </a:r>
            <a:r>
              <a:rPr lang="en-US" dirty="0"/>
              <a:t> from raw network traffic; runs on server class machines; passive network IDS.</a:t>
            </a:r>
          </a:p>
          <a:p>
            <a:r>
              <a:rPr lang="en-US" dirty="0"/>
              <a:t>EDR – host-based threat detection and prevention.  Software agent(s).  Signature and behavioral threat detection;  can run as active or passive threat detection and prevention</a:t>
            </a:r>
          </a:p>
          <a:p>
            <a:r>
              <a:rPr lang="en-US" dirty="0"/>
              <a:t>IOC sharing – Convert indicators of compromise domains to Firewall rules so those suspected malicious domains are blocked.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09BFF-9304-4EE8-967B-56F816FBB8C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76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Albert – Generates NetFlow and </a:t>
            </a:r>
            <a:r>
              <a:rPr lang="en-US" dirty="0" err="1"/>
              <a:t>pDNS</a:t>
            </a:r>
            <a:r>
              <a:rPr lang="en-US" dirty="0"/>
              <a:t> from raw network traffic; runs on server class machines; passive network IDS.</a:t>
            </a:r>
          </a:p>
          <a:p>
            <a:r>
              <a:rPr lang="en-US" dirty="0"/>
              <a:t>EDR – host-based threat detection and prevention.  Software agent(s).  Signature and behavioral threat detection;  can run as active or passive threat detection and prevention</a:t>
            </a:r>
          </a:p>
          <a:p>
            <a:r>
              <a:rPr lang="en-US" dirty="0"/>
              <a:t>IOC sharing – Convert indicators of compromise domains to Firewall rules so those suspected malicious domains are blocked.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09BFF-9304-4EE8-967B-56F816FBB8C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28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Albert – Generates NetFlow and </a:t>
            </a:r>
            <a:r>
              <a:rPr lang="en-US" dirty="0" err="1"/>
              <a:t>pDNS</a:t>
            </a:r>
            <a:r>
              <a:rPr lang="en-US" dirty="0"/>
              <a:t> from raw network traffic; runs on server class machines; passive network IDS.</a:t>
            </a:r>
          </a:p>
          <a:p>
            <a:r>
              <a:rPr lang="en-US" dirty="0"/>
              <a:t>EDR – host-based threat detection and prevention.  Software agent(s).  Signature and behavioral threat detection;  can run as active or passive threat detection and prevention</a:t>
            </a:r>
          </a:p>
          <a:p>
            <a:r>
              <a:rPr lang="en-US" dirty="0"/>
              <a:t>IOC sharing – Convert indicators of compromise domains to Firewall rules so those suspected malicious domains are blocked.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09BFF-9304-4EE8-967B-56F816FBB8C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45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Albert – Generates NetFlow and </a:t>
            </a:r>
            <a:r>
              <a:rPr lang="en-US" dirty="0" err="1"/>
              <a:t>pDNS</a:t>
            </a:r>
            <a:r>
              <a:rPr lang="en-US" dirty="0"/>
              <a:t> from raw network traffic; runs on server class machines; passive network IDS.</a:t>
            </a:r>
          </a:p>
          <a:p>
            <a:r>
              <a:rPr lang="en-US" dirty="0"/>
              <a:t>EDR – host-based threat detection and prevention.  Software agent(s).  Signature and behavioral threat detection;  can run as active or passive threat detection and prevention</a:t>
            </a:r>
          </a:p>
          <a:p>
            <a:r>
              <a:rPr lang="en-US" dirty="0"/>
              <a:t>IOC sharing – Convert indicators of compromise domains to Firewall rules so those suspected malicious domains are blocked.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09BFF-9304-4EE8-967B-56F816FBB8C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97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Albert – Generates NetFlow and </a:t>
            </a:r>
            <a:r>
              <a:rPr lang="en-US" dirty="0" err="1"/>
              <a:t>pDNS</a:t>
            </a:r>
            <a:r>
              <a:rPr lang="en-US" dirty="0"/>
              <a:t> from raw network traffic; runs on server class machines; passive network IDS.</a:t>
            </a:r>
          </a:p>
          <a:p>
            <a:r>
              <a:rPr lang="en-US" dirty="0"/>
              <a:t>EDR – host-based threat detection and prevention.  Software agent(s).  Signature and behavioral threat detection;  can run as active or passive threat detection and prevention</a:t>
            </a:r>
          </a:p>
          <a:p>
            <a:r>
              <a:rPr lang="en-US" dirty="0"/>
              <a:t>IOC sharing – Convert indicators of compromise domains to Firewall rules so those suspected malicious domains are blocked.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09BFF-9304-4EE8-967B-56F816FBB8C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1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Albert – Generates NetFlow and </a:t>
            </a:r>
            <a:r>
              <a:rPr lang="en-US" dirty="0" err="1"/>
              <a:t>pDNS</a:t>
            </a:r>
            <a:r>
              <a:rPr lang="en-US" dirty="0"/>
              <a:t> from raw network traffic; runs on server class machines; passive network IDS.</a:t>
            </a:r>
          </a:p>
          <a:p>
            <a:r>
              <a:rPr lang="en-US" dirty="0"/>
              <a:t>EDR – host-based threat detection and prevention.  Software agent(s).  Signature and behavioral threat detection;  can run as active or passive threat detection and prevention</a:t>
            </a:r>
          </a:p>
          <a:p>
            <a:r>
              <a:rPr lang="en-US" dirty="0"/>
              <a:t>IOC sharing – Convert indicators of compromise domains to Firewall rules so those suspected malicious domains are blocked.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09BFF-9304-4EE8-967B-56F816FBB8C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76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Albert – Generates NetFlow and </a:t>
            </a:r>
            <a:r>
              <a:rPr lang="en-US" dirty="0" err="1"/>
              <a:t>pDNS</a:t>
            </a:r>
            <a:r>
              <a:rPr lang="en-US" dirty="0"/>
              <a:t> from raw network traffic; runs on server class machines; passive network IDS.</a:t>
            </a:r>
          </a:p>
          <a:p>
            <a:r>
              <a:rPr lang="en-US" dirty="0"/>
              <a:t>EDR – host-based threat detection and prevention.  Software agent(s).  Signature and behavioral threat detection;  can run as active or passive threat detection and prevention</a:t>
            </a:r>
          </a:p>
          <a:p>
            <a:r>
              <a:rPr lang="en-US" dirty="0"/>
              <a:t>IOC sharing – Convert indicators of compromise domains to Firewall rules so those suspected malicious domains are blocked.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09BFF-9304-4EE8-967B-56F816FBB8C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90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Albert – Generates NetFlow and </a:t>
            </a:r>
            <a:r>
              <a:rPr lang="en-US" dirty="0" err="1"/>
              <a:t>pDNS</a:t>
            </a:r>
            <a:r>
              <a:rPr lang="en-US" dirty="0"/>
              <a:t> from raw network traffic; runs on server class machines; passive network IDS.</a:t>
            </a:r>
          </a:p>
          <a:p>
            <a:r>
              <a:rPr lang="en-US" dirty="0"/>
              <a:t>EDR – host-based threat detection and prevention.  Software agent(s).  Signature and behavioral threat detection;  can run as active or passive threat detection and prevention</a:t>
            </a:r>
          </a:p>
          <a:p>
            <a:r>
              <a:rPr lang="en-US" dirty="0"/>
              <a:t>IOC sharing – Convert indicators of compromise domains to Firewall rules so those suspected malicious domains are blocked.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09BFF-9304-4EE8-967B-56F816FBB8C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69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AC-Title-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FA1672B-3421-FC4D-B0F7-F13BC5FD42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8800" y="3657600"/>
            <a:ext cx="9753600" cy="8534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733" b="0" i="0">
                <a:solidFill>
                  <a:srgbClr val="003B5C"/>
                </a:solidFill>
                <a:latin typeface="Arial" panose="020B0604020202020204" pitchFamily="34" charset="0"/>
              </a:defRPr>
            </a:lvl1pPr>
            <a:lvl2pPr marL="533427" indent="0">
              <a:buFontTx/>
              <a:buNone/>
              <a:defRPr/>
            </a:lvl2pPr>
            <a:lvl3pPr marL="1066853" indent="0">
              <a:buFontTx/>
              <a:buNone/>
              <a:defRPr/>
            </a:lvl3pPr>
            <a:lvl4pPr marL="1524076" indent="0">
              <a:buFontTx/>
              <a:buNone/>
              <a:defRPr/>
            </a:lvl4pPr>
            <a:lvl5pPr marL="2057503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D14AD63-1056-2A4C-A630-49D4A2147A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28800" y="4785417"/>
            <a:ext cx="9753600" cy="20568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867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533427" indent="0">
              <a:buFontTx/>
              <a:buNone/>
              <a:defRPr/>
            </a:lvl2pPr>
            <a:lvl3pPr marL="1066853" indent="0">
              <a:buFontTx/>
              <a:buNone/>
              <a:defRPr/>
            </a:lvl3pPr>
            <a:lvl4pPr marL="1524076" indent="0">
              <a:buFontTx/>
              <a:buNone/>
              <a:defRPr/>
            </a:lvl4pPr>
            <a:lvl5pPr marL="2057503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8340B09-8795-5D41-B040-2B6A6CAE97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28800" y="5068206"/>
            <a:ext cx="9753600" cy="22439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867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533427" indent="0">
              <a:buFontTx/>
              <a:buNone/>
              <a:defRPr/>
            </a:lvl2pPr>
            <a:lvl3pPr marL="1066853" indent="0">
              <a:buFontTx/>
              <a:buNone/>
              <a:defRPr/>
            </a:lvl3pPr>
            <a:lvl4pPr marL="1524076" indent="0">
              <a:buFontTx/>
              <a:buNone/>
              <a:defRPr/>
            </a:lvl4pPr>
            <a:lvl5pPr marL="2057503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8DC2F31-74D5-F040-AC53-308DC7A205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28800" y="5537092"/>
            <a:ext cx="9753600" cy="26918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867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533427" indent="0">
              <a:buFontTx/>
              <a:buNone/>
              <a:defRPr/>
            </a:lvl2pPr>
            <a:lvl3pPr marL="1066853" indent="0">
              <a:buFontTx/>
              <a:buNone/>
              <a:defRPr/>
            </a:lvl3pPr>
            <a:lvl4pPr marL="1524076" indent="0">
              <a:buFontTx/>
              <a:buNone/>
              <a:defRPr/>
            </a:lvl4pPr>
            <a:lvl5pPr marL="2057503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8BCA5B8-DB12-C04A-BCF9-2ABF2F1A63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2438400"/>
            <a:ext cx="9753600" cy="1219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sz="3733" b="1" i="0">
                <a:solidFill>
                  <a:srgbClr val="003B5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8776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nd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828797" y="1706880"/>
            <a:ext cx="5852160" cy="438912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7924800" y="1706880"/>
            <a:ext cx="365760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381019" indent="-381019">
              <a:buNone/>
              <a:defRPr lang="en-US" sz="1867" b="1" dirty="0" smtClean="0"/>
            </a:lvl1pPr>
          </a:lstStyle>
          <a:p>
            <a:pPr marL="0" lvl="0" indent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 bwMode="gray">
          <a:xfrm>
            <a:off x="7924800" y="2438400"/>
            <a:ext cx="3657601" cy="3657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33"/>
              </a:spcBef>
              <a:buFontTx/>
              <a:buNone/>
              <a:defRPr sz="1867" b="0"/>
            </a:lvl1pPr>
            <a:lvl2pPr marL="533427" indent="0">
              <a:spcBef>
                <a:spcPts val="667"/>
              </a:spcBef>
              <a:buFontTx/>
              <a:buNone/>
              <a:defRPr sz="1867"/>
            </a:lvl2pPr>
            <a:lvl3pPr marL="1066853" indent="0">
              <a:spcBef>
                <a:spcPts val="667"/>
              </a:spcBef>
              <a:buFontTx/>
              <a:buNone/>
              <a:defRPr sz="1867"/>
            </a:lvl3pPr>
            <a:lvl4pPr marL="1524076" indent="0">
              <a:spcBef>
                <a:spcPts val="667"/>
              </a:spcBef>
              <a:buFontTx/>
              <a:buNone/>
              <a:defRPr sz="1867"/>
            </a:lvl4pPr>
            <a:lvl5pPr marL="1981299" indent="0">
              <a:spcBef>
                <a:spcPts val="667"/>
              </a:spcBef>
              <a:buFontTx/>
              <a:buNone/>
              <a:defRPr sz="1867" b="0" i="1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116FB54-82F2-6D4F-8D36-0247F4CA34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1828800" y="0"/>
            <a:ext cx="9753600" cy="7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C4A76CF-2C3C-C644-AB2D-4306813ABE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28800" y="792480"/>
            <a:ext cx="9753600" cy="365760"/>
          </a:xfrm>
        </p:spPr>
        <p:txBody>
          <a:bodyPr/>
          <a:lstStyle>
            <a:lvl1pPr marL="0" indent="0">
              <a:buFontTx/>
              <a:buNone/>
              <a:defRPr sz="2134" b="0" baseline="0">
                <a:solidFill>
                  <a:srgbClr val="003B5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3769598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 and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828798" y="1706880"/>
            <a:ext cx="4389120" cy="438912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 bwMode="gray">
          <a:xfrm>
            <a:off x="6705600" y="2316480"/>
            <a:ext cx="4876800" cy="3779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33"/>
              </a:spcBef>
              <a:buFontTx/>
              <a:buNone/>
              <a:defRPr sz="1867" b="0"/>
            </a:lvl1pPr>
            <a:lvl2pPr marL="533427" indent="0">
              <a:spcBef>
                <a:spcPts val="667"/>
              </a:spcBef>
              <a:buFontTx/>
              <a:buNone/>
              <a:defRPr sz="1867"/>
            </a:lvl2pPr>
            <a:lvl3pPr marL="1066853" indent="0">
              <a:spcBef>
                <a:spcPts val="667"/>
              </a:spcBef>
              <a:buFontTx/>
              <a:buNone/>
              <a:defRPr sz="1867"/>
            </a:lvl3pPr>
            <a:lvl4pPr marL="1524076" indent="0">
              <a:spcBef>
                <a:spcPts val="667"/>
              </a:spcBef>
              <a:buFontTx/>
              <a:buNone/>
              <a:defRPr sz="1867"/>
            </a:lvl4pPr>
            <a:lvl5pPr marL="1981299" indent="0">
              <a:spcBef>
                <a:spcPts val="667"/>
              </a:spcBef>
              <a:buFontTx/>
              <a:buNone/>
              <a:defRPr sz="1867" b="0" i="1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1"/>
          </p:nvPr>
        </p:nvSpPr>
        <p:spPr bwMode="gray">
          <a:xfrm>
            <a:off x="6705600" y="1706880"/>
            <a:ext cx="4876800" cy="487680"/>
          </a:xfrm>
          <a:prstGeom prst="rect">
            <a:avLst/>
          </a:prstGeom>
        </p:spPr>
        <p:txBody>
          <a:bodyPr bIns="0" anchor="t" anchorCtr="0"/>
          <a:lstStyle>
            <a:lvl1pPr marL="0" indent="0">
              <a:spcBef>
                <a:spcPts val="1333"/>
              </a:spcBef>
              <a:buFontTx/>
              <a:buNone/>
              <a:defRPr sz="1867" b="1"/>
            </a:lvl1pPr>
            <a:lvl2pPr marL="533427" indent="0">
              <a:spcBef>
                <a:spcPts val="667"/>
              </a:spcBef>
              <a:buFontTx/>
              <a:buNone/>
              <a:defRPr sz="1867" b="1"/>
            </a:lvl2pPr>
            <a:lvl3pPr marL="1066853" indent="0">
              <a:spcBef>
                <a:spcPts val="667"/>
              </a:spcBef>
              <a:buFontTx/>
              <a:buNone/>
              <a:defRPr sz="1867" b="1"/>
            </a:lvl3pPr>
            <a:lvl4pPr marL="1524076" indent="0">
              <a:spcBef>
                <a:spcPts val="667"/>
              </a:spcBef>
              <a:buFontTx/>
              <a:buNone/>
              <a:defRPr sz="1867" b="1"/>
            </a:lvl4pPr>
            <a:lvl5pPr marL="1981299" indent="0">
              <a:spcBef>
                <a:spcPts val="667"/>
              </a:spcBef>
              <a:buFontTx/>
              <a:buNone/>
              <a:defRPr sz="1867" b="1" i="1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494D5A6-156F-BB41-8B9D-A9006E54A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1828800" y="0"/>
            <a:ext cx="9753600" cy="7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571AF5C-D2A2-124F-8426-5FBD04ED51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28800" y="792480"/>
            <a:ext cx="9753600" cy="365760"/>
          </a:xfrm>
        </p:spPr>
        <p:txBody>
          <a:bodyPr/>
          <a:lstStyle>
            <a:lvl1pPr marL="0" indent="0">
              <a:buFontTx/>
              <a:buNone/>
              <a:defRPr sz="2134" b="0" baseline="0">
                <a:solidFill>
                  <a:srgbClr val="003B5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9209311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1D85955-C3D5-0F41-A630-7E4536CB27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1828800" y="0"/>
            <a:ext cx="9753600" cy="7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D72F927-5867-F64B-8051-BACF68D0E4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8800" y="792480"/>
            <a:ext cx="9753600" cy="365760"/>
          </a:xfrm>
        </p:spPr>
        <p:txBody>
          <a:bodyPr/>
          <a:lstStyle>
            <a:lvl1pPr marL="0" indent="0">
              <a:buFontTx/>
              <a:buNone/>
              <a:defRPr sz="2134" b="0" baseline="0">
                <a:solidFill>
                  <a:srgbClr val="003B5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LP A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2pPr>
              <a:buClr>
                <a:schemeClr val="accent3"/>
              </a:buClr>
              <a:defRPr/>
            </a:lvl2pPr>
            <a:lvl5pPr>
              <a:defRPr b="0"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 bwMode="auto">
          <a:xfrm>
            <a:off x="776771" y="6439196"/>
            <a:ext cx="10638463" cy="41880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2"/>
                </a:solidFill>
                <a:latin typeface="+mn-lt"/>
              </a:rPr>
              <a:t>TLP: </a:t>
            </a:r>
            <a:r>
              <a:rPr lang="en-US" sz="2000" b="1" dirty="0">
                <a:solidFill>
                  <a:srgbClr val="FFC000"/>
                </a:solidFill>
                <a:latin typeface="+mn-lt"/>
              </a:rPr>
              <a:t>AMBER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921565" y="164595"/>
            <a:ext cx="9476686" cy="6724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 flipV="1">
            <a:off x="1921566" y="882741"/>
            <a:ext cx="9542450" cy="45719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tx2"/>
              </a:gs>
            </a:gsLst>
            <a:lin ang="0" scaled="1"/>
            <a:tileRect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63" y="86973"/>
            <a:ext cx="822960" cy="8229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007" y="86975"/>
            <a:ext cx="82402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4131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S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FA1672B-3421-FC4D-B0F7-F13BC5FD42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8800" y="3657600"/>
            <a:ext cx="9753600" cy="8534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733" b="0" i="0">
                <a:solidFill>
                  <a:srgbClr val="003B5C"/>
                </a:solidFill>
                <a:latin typeface="Arial" panose="020B0604020202020204" pitchFamily="34" charset="0"/>
              </a:defRPr>
            </a:lvl1pPr>
            <a:lvl2pPr marL="533427" indent="0">
              <a:buFontTx/>
              <a:buNone/>
              <a:defRPr/>
            </a:lvl2pPr>
            <a:lvl3pPr marL="1066853" indent="0">
              <a:buFontTx/>
              <a:buNone/>
              <a:defRPr/>
            </a:lvl3pPr>
            <a:lvl4pPr marL="1524076" indent="0">
              <a:buFontTx/>
              <a:buNone/>
              <a:defRPr/>
            </a:lvl4pPr>
            <a:lvl5pPr marL="2057503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8BCA5B8-DB12-C04A-BCF9-2ABF2F1A63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2438400"/>
            <a:ext cx="9753600" cy="1219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sz="3733" b="1" i="0">
                <a:solidFill>
                  <a:srgbClr val="003B5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382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S-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8BCA5B8-DB12-C04A-BCF9-2ABF2F1A63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2438400"/>
            <a:ext cx="9753600" cy="1219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sz="3733" b="1" i="0">
                <a:solidFill>
                  <a:srgbClr val="003B5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0874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320" y="141080"/>
            <a:ext cx="9720072" cy="14996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224939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1D85955-C3D5-0F41-A630-7E4536CB27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1828800" y="0"/>
            <a:ext cx="9753600" cy="7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D72F927-5867-F64B-8051-BACF68D0E4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8800" y="792480"/>
            <a:ext cx="9753600" cy="365760"/>
          </a:xfrm>
        </p:spPr>
        <p:txBody>
          <a:bodyPr/>
          <a:lstStyle>
            <a:lvl1pPr marL="0" indent="0">
              <a:buFontTx/>
              <a:buNone/>
              <a:defRPr sz="2134" b="0" baseline="0">
                <a:solidFill>
                  <a:srgbClr val="003B5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1784205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1828800" y="2438400"/>
            <a:ext cx="9753600" cy="3657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34"/>
            </a:lvl2pPr>
            <a:lvl3pPr>
              <a:defRPr sz="2134"/>
            </a:lvl3pPr>
            <a:lvl4pPr>
              <a:defRPr sz="2134"/>
            </a:lvl4pPr>
            <a:lvl5pPr>
              <a:defRPr b="0"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 bwMode="gray">
          <a:xfrm>
            <a:off x="1828800" y="1706880"/>
            <a:ext cx="9753600" cy="60960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5000"/>
              </a:lnSpc>
              <a:buNone/>
              <a:defRPr sz="2667" b="1"/>
            </a:lvl1pPr>
            <a:lvl2pPr marL="609631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2" indent="0">
              <a:buNone/>
              <a:defRPr sz="2134" b="1"/>
            </a:lvl4pPr>
            <a:lvl5pPr marL="2438521" indent="0">
              <a:buNone/>
              <a:defRPr sz="2134" b="1"/>
            </a:lvl5pPr>
            <a:lvl6pPr marL="3048152" indent="0">
              <a:buNone/>
              <a:defRPr sz="2134" b="1"/>
            </a:lvl6pPr>
            <a:lvl7pPr marL="3657783" indent="0">
              <a:buNone/>
              <a:defRPr sz="2134" b="1"/>
            </a:lvl7pPr>
            <a:lvl8pPr marL="4267413" indent="0">
              <a:buNone/>
              <a:defRPr sz="2134" b="1"/>
            </a:lvl8pPr>
            <a:lvl9pPr marL="4877044" indent="0">
              <a:buNone/>
              <a:defRPr sz="213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A53C3C1-2A37-2148-AEEE-9D290A169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1828800" y="0"/>
            <a:ext cx="9753600" cy="7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9CC1E3D-1BE5-514C-B3E7-B8C2E14E9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8800" y="792480"/>
            <a:ext cx="9753600" cy="365760"/>
          </a:xfrm>
        </p:spPr>
        <p:txBody>
          <a:bodyPr/>
          <a:lstStyle>
            <a:lvl1pPr marL="0" indent="0">
              <a:buFontTx/>
              <a:buNone/>
              <a:defRPr sz="2134" b="0" baseline="0">
                <a:solidFill>
                  <a:srgbClr val="003B5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head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8FFD57D-BFB7-2640-824A-00B0055933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1828800" y="0"/>
            <a:ext cx="9753600" cy="7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282C78F-66E6-3F45-BCA3-FFF71D5D08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8800" y="792480"/>
            <a:ext cx="9753600" cy="365760"/>
          </a:xfrm>
        </p:spPr>
        <p:txBody>
          <a:bodyPr/>
          <a:lstStyle>
            <a:lvl1pPr marL="0" indent="0">
              <a:buFontTx/>
              <a:buNone/>
              <a:defRPr sz="2134" b="0" baseline="0">
                <a:solidFill>
                  <a:srgbClr val="003B5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4CAB4A-D6E7-BE40-8A8C-087C4500586E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828800" y="1706880"/>
            <a:ext cx="9753600" cy="4389120"/>
          </a:xfrm>
        </p:spPr>
        <p:txBody>
          <a:bodyPr/>
          <a:lstStyle>
            <a:lvl5pPr>
              <a:defRPr b="0"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31065770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1828800" y="1706880"/>
            <a:ext cx="4632961" cy="4389120"/>
          </a:xfrm>
          <a:prstGeom prst="rect">
            <a:avLst/>
          </a:prstGeom>
        </p:spPr>
        <p:txBody>
          <a:bodyPr/>
          <a:lstStyle>
            <a:lvl1pPr marL="304815">
              <a:lnSpc>
                <a:spcPct val="100000"/>
              </a:lnSpc>
              <a:spcBef>
                <a:spcPts val="533"/>
              </a:spcBef>
              <a:defRPr sz="2400"/>
            </a:lvl1pPr>
            <a:lvl2pPr marL="609631">
              <a:lnSpc>
                <a:spcPct val="100000"/>
              </a:lnSpc>
              <a:spcBef>
                <a:spcPts val="533"/>
              </a:spcBef>
              <a:defRPr sz="2134"/>
            </a:lvl2pPr>
            <a:lvl3pPr marL="914445">
              <a:lnSpc>
                <a:spcPct val="100000"/>
              </a:lnSpc>
              <a:spcBef>
                <a:spcPts val="533"/>
              </a:spcBef>
              <a:defRPr sz="2134"/>
            </a:lvl3pPr>
            <a:lvl4pPr marL="1219261" indent="-304815">
              <a:lnSpc>
                <a:spcPct val="100000"/>
              </a:lnSpc>
              <a:spcBef>
                <a:spcPts val="533"/>
              </a:spcBef>
              <a:defRPr sz="2134"/>
            </a:lvl4pPr>
            <a:lvl5pPr marL="1981299" indent="0">
              <a:spcBef>
                <a:spcPts val="667"/>
              </a:spcBef>
              <a:buNone/>
              <a:defRPr sz="1867" b="0" i="1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6949440" y="1706880"/>
            <a:ext cx="4632961" cy="4389120"/>
          </a:xfrm>
          <a:prstGeom prst="rect">
            <a:avLst/>
          </a:prstGeom>
        </p:spPr>
        <p:txBody>
          <a:bodyPr/>
          <a:lstStyle>
            <a:lvl1pPr marL="304815">
              <a:lnSpc>
                <a:spcPct val="100000"/>
              </a:lnSpc>
              <a:spcBef>
                <a:spcPts val="533"/>
              </a:spcBef>
              <a:defRPr sz="2400"/>
            </a:lvl1pPr>
            <a:lvl2pPr marL="609631">
              <a:lnSpc>
                <a:spcPct val="100000"/>
              </a:lnSpc>
              <a:spcBef>
                <a:spcPts val="533"/>
              </a:spcBef>
              <a:defRPr sz="2134"/>
            </a:lvl2pPr>
            <a:lvl3pPr marL="914445">
              <a:lnSpc>
                <a:spcPct val="100000"/>
              </a:lnSpc>
              <a:spcBef>
                <a:spcPts val="533"/>
              </a:spcBef>
              <a:defRPr sz="2134"/>
            </a:lvl3pPr>
            <a:lvl4pPr marL="1219261" indent="-304815">
              <a:lnSpc>
                <a:spcPct val="100000"/>
              </a:lnSpc>
              <a:spcBef>
                <a:spcPts val="533"/>
              </a:spcBef>
              <a:defRPr sz="2134"/>
            </a:lvl4pPr>
            <a:lvl5pPr marL="1981299" indent="0">
              <a:spcBef>
                <a:spcPts val="667"/>
              </a:spcBef>
              <a:buNone/>
              <a:defRPr sz="1867" b="0" i="1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A0208B2-E4ED-DE46-9E66-9D7F8E50E1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1828800" y="0"/>
            <a:ext cx="9753600" cy="7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8E3EB61-5EB5-AE48-ADF5-909A04DC3E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8800" y="792480"/>
            <a:ext cx="9753600" cy="365760"/>
          </a:xfrm>
        </p:spPr>
        <p:txBody>
          <a:bodyPr/>
          <a:lstStyle>
            <a:lvl1pPr marL="0" indent="0">
              <a:buFontTx/>
              <a:buNone/>
              <a:defRPr sz="2134" b="0" baseline="0">
                <a:solidFill>
                  <a:srgbClr val="003B5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828800" y="1706880"/>
            <a:ext cx="463296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2400" b="1" dirty="0" smtClean="0"/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1828800" y="2438400"/>
            <a:ext cx="4632961" cy="3657600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 sz="2400"/>
            </a:lvl1pPr>
            <a:lvl2pPr>
              <a:spcBef>
                <a:spcPts val="533"/>
              </a:spcBef>
              <a:defRPr sz="2400"/>
            </a:lvl2pPr>
            <a:lvl3pPr>
              <a:spcBef>
                <a:spcPts val="533"/>
              </a:spcBef>
              <a:defRPr sz="1867"/>
            </a:lvl3pPr>
            <a:lvl4pPr>
              <a:spcBef>
                <a:spcPts val="533"/>
              </a:spcBef>
              <a:defRPr sz="1867"/>
            </a:lvl4pPr>
            <a:lvl5pPr marL="1981299" indent="0">
              <a:spcBef>
                <a:spcPts val="667"/>
              </a:spcBef>
              <a:buNone/>
              <a:defRPr sz="1867" b="0" i="1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949440" y="1706880"/>
            <a:ext cx="463296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2400" b="1" dirty="0" smtClean="0"/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 bwMode="gray">
          <a:xfrm>
            <a:off x="6949440" y="2438400"/>
            <a:ext cx="4632961" cy="3657600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 sz="2400"/>
            </a:lvl1pPr>
            <a:lvl2pPr>
              <a:spcBef>
                <a:spcPts val="533"/>
              </a:spcBef>
              <a:defRPr sz="2400"/>
            </a:lvl2pPr>
            <a:lvl3pPr>
              <a:spcBef>
                <a:spcPts val="533"/>
              </a:spcBef>
              <a:defRPr sz="1867"/>
            </a:lvl3pPr>
            <a:lvl4pPr>
              <a:spcBef>
                <a:spcPts val="533"/>
              </a:spcBef>
              <a:defRPr sz="1867"/>
            </a:lvl4pPr>
            <a:lvl5pPr marL="1981299" indent="0">
              <a:spcBef>
                <a:spcPts val="667"/>
              </a:spcBef>
              <a:buNone/>
              <a:defRPr sz="1867" b="0" i="1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6AA58ED-2BA7-1B47-B448-961A462460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1828800" y="0"/>
            <a:ext cx="9753600" cy="7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4E9F8CA-C195-364C-A93E-DF7BFE4294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8800" y="792480"/>
            <a:ext cx="9753600" cy="365760"/>
          </a:xfrm>
        </p:spPr>
        <p:txBody>
          <a:bodyPr/>
          <a:lstStyle>
            <a:lvl1pPr marL="0" indent="0">
              <a:buFontTx/>
              <a:buNone/>
              <a:defRPr sz="2134" b="0" baseline="0">
                <a:solidFill>
                  <a:srgbClr val="003B5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4.sv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94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47" r:id="rId2"/>
    <p:sldLayoutId id="2147483748" r:id="rId3"/>
    <p:sldLayoutId id="2147483758" r:id="rId4"/>
    <p:sldLayoutId id="2147483767" r:id="rId5"/>
  </p:sldLayoutIdLst>
  <p:txStyles>
    <p:titleStyle>
      <a:lvl1pPr algn="l" defTabSz="1219261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15" indent="-304815" algn="l" defTabSz="1219261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445" indent="-304815" algn="l" defTabSz="121926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76" indent="-304815" algn="l" defTabSz="121926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707" indent="-304815" algn="l" defTabSz="121926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337" indent="-304815" algn="l" defTabSz="121926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968" indent="-304815" algn="l" defTabSz="121926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597" indent="-304815" algn="l" defTabSz="121926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228" indent="-304815" algn="l" defTabSz="121926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859" indent="-304815" algn="l" defTabSz="1219261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825162" y="1185988"/>
            <a:ext cx="10381016" cy="36576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tx2"/>
              </a:gs>
            </a:gsLst>
            <a:lin ang="0" scaled="1"/>
            <a:tileRect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440"/>
              </a:spcBef>
            </a:pPr>
            <a:endParaRPr lang="en-US" sz="2134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7E3AE14-31BA-8F43-A8F3-4B1103A8BCB2}"/>
              </a:ext>
            </a:extLst>
          </p:cNvPr>
          <p:cNvGrpSpPr/>
          <p:nvPr userDrawn="1"/>
        </p:nvGrpSpPr>
        <p:grpSpPr>
          <a:xfrm>
            <a:off x="182880" y="402336"/>
            <a:ext cx="1393888" cy="731520"/>
            <a:chOff x="155448" y="182880"/>
            <a:chExt cx="1045416" cy="548640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127FD12-15DC-634B-8C44-500E3F645E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155448" y="457200"/>
              <a:ext cx="1013460" cy="27432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88D7C603-8AB5-4E44-8947-D28D000B42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82880" y="182880"/>
              <a:ext cx="1017984" cy="228600"/>
            </a:xfrm>
            <a:prstGeom prst="rect">
              <a:avLst/>
            </a:prstGeom>
          </p:spPr>
        </p:pic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96B975AE-7FE4-844C-B7AF-B5E67ECBF9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1828800" y="1706880"/>
            <a:ext cx="975360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6A7F0A0A-BC8F-7349-AE3F-2EEE5AE9EE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1828800" y="0"/>
            <a:ext cx="9753600" cy="7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27" r:id="rId2"/>
    <p:sldLayoutId id="2147483702" r:id="rId3"/>
    <p:sldLayoutId id="2147483712" r:id="rId4"/>
    <p:sldLayoutId id="2147483730" r:id="rId5"/>
    <p:sldLayoutId id="2147483731" r:id="rId6"/>
    <p:sldLayoutId id="2147483704" r:id="rId7"/>
    <p:sldLayoutId id="2147483705" r:id="rId8"/>
    <p:sldLayoutId id="2147483766" r:id="rId9"/>
  </p:sldLayoutIdLst>
  <p:transition>
    <p:wipe dir="r"/>
  </p:transition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2"/>
          </a:solidFill>
          <a:latin typeface="Arial" charset="0"/>
        </a:defRPr>
      </a:lvl5pPr>
      <a:lvl6pPr marL="60963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2"/>
          </a:solidFill>
          <a:latin typeface="Arial" charset="0"/>
        </a:defRPr>
      </a:lvl6pPr>
      <a:lvl7pPr marL="121926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2"/>
          </a:solidFill>
          <a:latin typeface="Arial" charset="0"/>
        </a:defRPr>
      </a:lvl7pPr>
      <a:lvl8pPr marL="182889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2"/>
          </a:solidFill>
          <a:latin typeface="Arial" charset="0"/>
        </a:defRPr>
      </a:lvl8pPr>
      <a:lvl9pPr marL="243852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67" b="1">
          <a:solidFill>
            <a:schemeClr val="tx2"/>
          </a:solidFill>
          <a:latin typeface="Arial" charset="0"/>
        </a:defRPr>
      </a:lvl9pPr>
    </p:titleStyle>
    <p:bodyStyle>
      <a:lvl1pPr marL="304815" indent="-304815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chemeClr val="accent3"/>
        </a:buClr>
        <a:buChar char="•"/>
        <a:defRPr sz="2400" b="1">
          <a:solidFill>
            <a:schemeClr val="tx2"/>
          </a:solidFill>
          <a:latin typeface="+mn-lt"/>
          <a:ea typeface="+mn-ea"/>
          <a:cs typeface="+mn-cs"/>
        </a:defRPr>
      </a:lvl1pPr>
      <a:lvl2pPr marL="609631" indent="-304815" algn="l" rtl="0" eaLnBrk="1" fontAlgn="base" hangingPunct="1">
        <a:lnSpc>
          <a:spcPct val="100000"/>
        </a:lnSpc>
        <a:spcBef>
          <a:spcPts val="533"/>
        </a:spcBef>
        <a:spcAft>
          <a:spcPct val="0"/>
        </a:spcAft>
        <a:buClr>
          <a:schemeClr val="accent3"/>
        </a:buClr>
        <a:buChar char="–"/>
        <a:defRPr sz="2134">
          <a:solidFill>
            <a:schemeClr val="tx2"/>
          </a:solidFill>
          <a:latin typeface="+mn-lt"/>
        </a:defRPr>
      </a:lvl2pPr>
      <a:lvl3pPr marL="914445" indent="-304815" algn="l" rtl="0" eaLnBrk="1" fontAlgn="base" hangingPunct="1">
        <a:lnSpc>
          <a:spcPct val="100000"/>
        </a:lnSpc>
        <a:spcBef>
          <a:spcPts val="533"/>
        </a:spcBef>
        <a:spcAft>
          <a:spcPct val="0"/>
        </a:spcAft>
        <a:buClr>
          <a:schemeClr val="accent3"/>
        </a:buClr>
        <a:buChar char="•"/>
        <a:defRPr sz="2134">
          <a:solidFill>
            <a:schemeClr val="tx2"/>
          </a:solidFill>
          <a:latin typeface="+mn-lt"/>
        </a:defRPr>
      </a:lvl3pPr>
      <a:lvl4pPr marL="1219261" indent="-304815" algn="l" rtl="0" eaLnBrk="1" fontAlgn="base" hangingPunct="1">
        <a:lnSpc>
          <a:spcPct val="100000"/>
        </a:lnSpc>
        <a:spcBef>
          <a:spcPts val="533"/>
        </a:spcBef>
        <a:spcAft>
          <a:spcPct val="0"/>
        </a:spcAft>
        <a:buClr>
          <a:schemeClr val="accent3"/>
        </a:buClr>
        <a:buChar char="–"/>
        <a:defRPr sz="2134">
          <a:solidFill>
            <a:schemeClr val="tx2"/>
          </a:solidFill>
          <a:latin typeface="+mn-lt"/>
        </a:defRPr>
      </a:lvl4pPr>
      <a:lvl5pPr marL="2362317" indent="-304815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4"/>
        </a:buClr>
        <a:buChar char="•"/>
        <a:defRPr sz="1867" b="0" i="1">
          <a:solidFill>
            <a:schemeClr val="tx2"/>
          </a:solidFill>
          <a:latin typeface="+mn-lt"/>
        </a:defRPr>
      </a:lvl5pPr>
      <a:lvl6pPr marL="2971948" indent="-304815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2134">
          <a:solidFill>
            <a:schemeClr val="tx1"/>
          </a:solidFill>
          <a:latin typeface="+mn-lt"/>
        </a:defRPr>
      </a:lvl6pPr>
      <a:lvl7pPr marL="3581579" indent="-304815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2134">
          <a:solidFill>
            <a:schemeClr val="tx1"/>
          </a:solidFill>
          <a:latin typeface="+mn-lt"/>
        </a:defRPr>
      </a:lvl7pPr>
      <a:lvl8pPr marL="4191209" indent="-304815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2134">
          <a:solidFill>
            <a:schemeClr val="tx1"/>
          </a:solidFill>
          <a:latin typeface="+mn-lt"/>
        </a:defRPr>
      </a:lvl8pPr>
      <a:lvl9pPr marL="4800840" indent="-304815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213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/>
          <p:cNvSpPr>
            <a:spLocks noGrp="1"/>
          </p:cNvSpPr>
          <p:nvPr>
            <p:ph type="body" sz="quarter" idx="11"/>
          </p:nvPr>
        </p:nvSpPr>
        <p:spPr>
          <a:xfrm>
            <a:off x="1679511" y="4782058"/>
            <a:ext cx="9753600" cy="766932"/>
          </a:xfrm>
        </p:spPr>
        <p:txBody>
          <a:bodyPr/>
          <a:lstStyle/>
          <a:p>
            <a:r>
              <a:rPr lang="en-US" dirty="0"/>
              <a:t>James Globe, VP Strategic Advisor of Cybersecurity Capabilities, Center for Internet Security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3"/>
          </p:nvPr>
        </p:nvSpPr>
        <p:spPr>
          <a:xfrm>
            <a:off x="1679511" y="5548990"/>
            <a:ext cx="9753600" cy="269184"/>
          </a:xfrm>
        </p:spPr>
        <p:txBody>
          <a:bodyPr/>
          <a:lstStyle/>
          <a:p>
            <a:r>
              <a:rPr lang="en-US" dirty="0"/>
              <a:t>October TBD, 2023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5"/>
          </p:nvPr>
        </p:nvSpPr>
        <p:spPr>
          <a:xfrm>
            <a:off x="1664483" y="3336724"/>
            <a:ext cx="10159654" cy="12192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Insider Threat – Do you have a plan?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11824137" y="6476310"/>
            <a:ext cx="256764" cy="20574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1219261" rtl="0" eaLnBrk="1" latinLnBrk="0" hangingPunct="1">
              <a:lnSpc>
                <a:spcPct val="90000"/>
              </a:lnSpc>
              <a:spcBef>
                <a:spcPts val="1333"/>
              </a:spcBef>
              <a:buFontTx/>
              <a:buNone/>
              <a:defRPr sz="1867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33427" indent="0" algn="l" defTabSz="1219261" rtl="0" eaLnBrk="1" latinLnBrk="0" hangingPunct="1">
              <a:lnSpc>
                <a:spcPct val="90000"/>
              </a:lnSpc>
              <a:spcBef>
                <a:spcPts val="667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6853" indent="0" algn="l" defTabSz="1219261" rtl="0" eaLnBrk="1" latinLnBrk="0" hangingPunct="1">
              <a:lnSpc>
                <a:spcPct val="90000"/>
              </a:lnSpc>
              <a:spcBef>
                <a:spcPts val="667"/>
              </a:spcBef>
              <a:buFontTx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76" indent="0" algn="l" defTabSz="1219261" rtl="0" eaLnBrk="1" latinLnBrk="0" hangingPunct="1">
              <a:lnSpc>
                <a:spcPct val="90000"/>
              </a:lnSpc>
              <a:spcBef>
                <a:spcPts val="667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0" algn="l" defTabSz="1219261" rtl="0" eaLnBrk="1" latinLnBrk="0" hangingPunct="1">
              <a:lnSpc>
                <a:spcPct val="90000"/>
              </a:lnSpc>
              <a:spcBef>
                <a:spcPts val="667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968" indent="-304815" algn="l" defTabSz="1219261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597" indent="-304815" algn="l" defTabSz="1219261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228" indent="-304815" algn="l" defTabSz="1219261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859" indent="-304815" algn="l" defTabSz="1219261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fld id="{4FAB73BC-B049-4115-A692-8D63A059BFB8}" type="slidenum">
              <a:rPr lang="en-US" sz="1000" b="1" smtClean="0"/>
              <a:pPr fontAlgn="auto">
                <a:spcAft>
                  <a:spcPts val="0"/>
                </a:spcAft>
              </a:pPr>
              <a:t>1</a:t>
            </a:fld>
            <a:endParaRPr lang="en-US" sz="1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7AFD65-4746-3042-7B06-9A64797FD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79" y="4782058"/>
            <a:ext cx="1293531" cy="12852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3320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5FDA8D-19AF-4099-8425-4DFEF520D4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2671AC-C945-410B-98C9-45E02A23E834}"/>
              </a:ext>
            </a:extLst>
          </p:cNvPr>
          <p:cNvSpPr txBox="1"/>
          <p:nvPr/>
        </p:nvSpPr>
        <p:spPr bwMode="auto">
          <a:xfrm>
            <a:off x="6578123" y="4931831"/>
            <a:ext cx="4422679" cy="1825686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Headquarters</a:t>
            </a:r>
          </a:p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518-880-0699</a:t>
            </a:r>
          </a:p>
          <a:p>
            <a:pPr algn="l">
              <a:lnSpc>
                <a:spcPct val="60000"/>
              </a:lnSpc>
              <a:defRPr/>
            </a:pPr>
            <a:r>
              <a:rPr lang="en-US" sz="2400" b="1" dirty="0">
                <a:solidFill>
                  <a:prstClr val="white"/>
                </a:solidFill>
              </a:rPr>
              <a:t>services@cisecurity.org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info@cisecurity.org</a:t>
            </a:r>
          </a:p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elections@cisecurity.org</a:t>
            </a:r>
          </a:p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540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Insider Threats </a:t>
            </a:r>
            <a:endParaRPr lang="en-US" sz="20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1F3553-F37B-40A5-87D4-9D7D1D9DBA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What are Insider Threats?</a:t>
            </a:r>
            <a:endParaRPr lang="en-US" dirty="0"/>
          </a:p>
        </p:txBody>
      </p:sp>
      <p:sp>
        <p:nvSpPr>
          <p:cNvPr id="8" name="Rectangle: Beveled 7">
            <a:extLst>
              <a:ext uri="{FF2B5EF4-FFF2-40B4-BE49-F238E27FC236}">
                <a16:creationId xmlns:a16="http://schemas.microsoft.com/office/drawing/2014/main" id="{5BF50512-971A-42DF-9153-F60C6EF63C23}"/>
              </a:ext>
            </a:extLst>
          </p:cNvPr>
          <p:cNvSpPr/>
          <p:nvPr/>
        </p:nvSpPr>
        <p:spPr bwMode="auto">
          <a:xfrm>
            <a:off x="5077912" y="1683737"/>
            <a:ext cx="2850132" cy="1629819"/>
          </a:xfrm>
          <a:prstGeom prst="bevel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</a:t>
            </a:r>
          </a:p>
          <a:p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Malicious Insider</a:t>
            </a:r>
            <a:endParaRPr lang="en-US" sz="1600" dirty="0">
              <a:latin typeface="+mn-lt"/>
            </a:endParaRPr>
          </a:p>
        </p:txBody>
      </p:sp>
      <p:sp>
        <p:nvSpPr>
          <p:cNvPr id="9" name="Rectangle: Beveled 8">
            <a:extLst>
              <a:ext uri="{FF2B5EF4-FFF2-40B4-BE49-F238E27FC236}">
                <a16:creationId xmlns:a16="http://schemas.microsoft.com/office/drawing/2014/main" id="{16CB8E08-3644-4758-8CF4-86809B5F31E2}"/>
              </a:ext>
            </a:extLst>
          </p:cNvPr>
          <p:cNvSpPr/>
          <p:nvPr/>
        </p:nvSpPr>
        <p:spPr bwMode="auto">
          <a:xfrm>
            <a:off x="1268041" y="1683737"/>
            <a:ext cx="2850132" cy="1629819"/>
          </a:xfrm>
          <a:prstGeom prst="bevel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Careless or Negligent</a:t>
            </a:r>
          </a:p>
          <a:p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Employee</a:t>
            </a:r>
          </a:p>
        </p:txBody>
      </p:sp>
      <p:sp>
        <p:nvSpPr>
          <p:cNvPr id="23" name="Rectangle: Beveled 22">
            <a:extLst>
              <a:ext uri="{FF2B5EF4-FFF2-40B4-BE49-F238E27FC236}">
                <a16:creationId xmlns:a16="http://schemas.microsoft.com/office/drawing/2014/main" id="{F19C7F84-7303-4546-B086-C9AACBE78C87}"/>
              </a:ext>
            </a:extLst>
          </p:cNvPr>
          <p:cNvSpPr/>
          <p:nvPr/>
        </p:nvSpPr>
        <p:spPr bwMode="auto">
          <a:xfrm>
            <a:off x="9004769" y="1683736"/>
            <a:ext cx="2850132" cy="1629819"/>
          </a:xfrm>
          <a:prstGeom prst="bevel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r>
              <a:rPr lang="en-US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Credential or Criminal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ctangle: Beveled 4">
            <a:extLst>
              <a:ext uri="{FF2B5EF4-FFF2-40B4-BE49-F238E27FC236}">
                <a16:creationId xmlns:a16="http://schemas.microsoft.com/office/drawing/2014/main" id="{49682702-41FD-A740-1658-303044358220}"/>
              </a:ext>
            </a:extLst>
          </p:cNvPr>
          <p:cNvSpPr/>
          <p:nvPr/>
        </p:nvSpPr>
        <p:spPr bwMode="auto">
          <a:xfrm>
            <a:off x="3245868" y="3854570"/>
            <a:ext cx="2850132" cy="1629819"/>
          </a:xfrm>
          <a:prstGeom prst="bevel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Disgruntle</a:t>
            </a:r>
          </a:p>
          <a:p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Employee</a:t>
            </a:r>
          </a:p>
        </p:txBody>
      </p:sp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49709ACC-7131-9222-4051-287E69D8DC45}"/>
              </a:ext>
            </a:extLst>
          </p:cNvPr>
          <p:cNvSpPr/>
          <p:nvPr/>
        </p:nvSpPr>
        <p:spPr bwMode="auto">
          <a:xfrm>
            <a:off x="7009478" y="3854568"/>
            <a:ext cx="2850132" cy="1629819"/>
          </a:xfrm>
          <a:prstGeom prst="bevel">
            <a:avLst/>
          </a:prstGeom>
          <a:solidFill>
            <a:srgbClr val="CCCC00"/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Volunteer, or Contractor</a:t>
            </a:r>
          </a:p>
        </p:txBody>
      </p:sp>
    </p:spTree>
    <p:extLst>
      <p:ext uri="{BB962C8B-B14F-4D97-AF65-F5344CB8AC3E}">
        <p14:creationId xmlns:p14="http://schemas.microsoft.com/office/powerpoint/2010/main" val="235750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Insider Threats </a:t>
            </a:r>
            <a:endParaRPr lang="en-US" sz="20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1F3553-F37B-40A5-87D4-9D7D1D9DBA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Who are Insider Threats?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653F9177-ECA5-410D-99B6-F227D2837A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8340" y="1506586"/>
            <a:ext cx="5386754" cy="4351338"/>
          </a:xfrm>
        </p:spPr>
        <p:txBody>
          <a:bodyPr/>
          <a:lstStyle/>
          <a:p>
            <a:r>
              <a:rPr lang="en-US" dirty="0"/>
              <a:t>Traditional Threat Actors</a:t>
            </a:r>
          </a:p>
          <a:p>
            <a:pPr lvl="1"/>
            <a:r>
              <a:rPr lang="en-US" dirty="0"/>
              <a:t>IT Staff</a:t>
            </a:r>
          </a:p>
          <a:p>
            <a:pPr lvl="1"/>
            <a:r>
              <a:rPr lang="en-US" dirty="0"/>
              <a:t>Seasonal Support and Technical Staff</a:t>
            </a:r>
          </a:p>
          <a:p>
            <a:pPr lvl="1"/>
            <a:r>
              <a:rPr lang="en-US" dirty="0"/>
              <a:t>Trusted Staff</a:t>
            </a:r>
          </a:p>
          <a:p>
            <a:pPr lvl="1"/>
            <a:r>
              <a:rPr lang="en-US" dirty="0"/>
              <a:t>Managers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7AEFF8F-BB78-404B-A1AE-0FE8DA24C96D}"/>
              </a:ext>
            </a:extLst>
          </p:cNvPr>
          <p:cNvSpPr txBox="1">
            <a:spLocks/>
          </p:cNvSpPr>
          <p:nvPr/>
        </p:nvSpPr>
        <p:spPr>
          <a:xfrm>
            <a:off x="6697494" y="1506586"/>
            <a:ext cx="5181600" cy="4351338"/>
          </a:xfrm>
          <a:prstGeom prst="rect">
            <a:avLst/>
          </a:prstGeom>
        </p:spPr>
        <p:txBody>
          <a:bodyPr/>
          <a:lstStyle>
            <a:lvl1pPr marL="304815" indent="-304815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3"/>
              </a:buClr>
              <a:buChar char="•"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631" indent="-304815" algn="l" rtl="0" eaLnBrk="1" fontAlgn="base" hangingPunct="1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chemeClr val="accent3"/>
              </a:buClr>
              <a:buChar char="–"/>
              <a:defRPr sz="2134">
                <a:solidFill>
                  <a:schemeClr val="tx2"/>
                </a:solidFill>
                <a:latin typeface="+mn-lt"/>
              </a:defRPr>
            </a:lvl2pPr>
            <a:lvl3pPr marL="914445" indent="-304815" algn="l" rtl="0" eaLnBrk="1" fontAlgn="base" hangingPunct="1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chemeClr val="accent3"/>
              </a:buClr>
              <a:buChar char="•"/>
              <a:defRPr sz="2134">
                <a:solidFill>
                  <a:schemeClr val="tx2"/>
                </a:solidFill>
                <a:latin typeface="+mn-lt"/>
              </a:defRPr>
            </a:lvl3pPr>
            <a:lvl4pPr marL="1219261" indent="-304815" algn="l" rtl="0" eaLnBrk="1" fontAlgn="base" hangingPunct="1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chemeClr val="accent3"/>
              </a:buClr>
              <a:buChar char="–"/>
              <a:defRPr sz="2134">
                <a:solidFill>
                  <a:schemeClr val="tx2"/>
                </a:solidFill>
                <a:latin typeface="+mn-lt"/>
              </a:defRPr>
            </a:lvl4pPr>
            <a:lvl5pPr marL="2362317" indent="-304815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4"/>
              </a:buClr>
              <a:buChar char="•"/>
              <a:defRPr sz="1867" b="0" i="1">
                <a:solidFill>
                  <a:schemeClr val="tx2"/>
                </a:solidFill>
                <a:latin typeface="+mn-lt"/>
              </a:defRPr>
            </a:lvl5pPr>
            <a:lvl6pPr marL="2971948" indent="-304815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134">
                <a:solidFill>
                  <a:schemeClr val="tx1"/>
                </a:solidFill>
                <a:latin typeface="+mn-lt"/>
              </a:defRPr>
            </a:lvl6pPr>
            <a:lvl7pPr marL="3581579" indent="-304815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134">
                <a:solidFill>
                  <a:schemeClr val="tx1"/>
                </a:solidFill>
                <a:latin typeface="+mn-lt"/>
              </a:defRPr>
            </a:lvl7pPr>
            <a:lvl8pPr marL="4191209" indent="-304815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134">
                <a:solidFill>
                  <a:schemeClr val="tx1"/>
                </a:solidFill>
                <a:latin typeface="+mn-lt"/>
              </a:defRPr>
            </a:lvl8pPr>
            <a:lvl9pPr marL="4800840" indent="-304815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134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Emerging (New) Threat Actors</a:t>
            </a:r>
          </a:p>
          <a:p>
            <a:pPr lvl="1"/>
            <a:r>
              <a:rPr lang="en-US" kern="0" dirty="0"/>
              <a:t>Seasonal and Line Staff</a:t>
            </a:r>
          </a:p>
          <a:p>
            <a:pPr lvl="1"/>
            <a:r>
              <a:rPr lang="en-US" kern="0" dirty="0"/>
              <a:t>Partisan Boards</a:t>
            </a:r>
          </a:p>
          <a:p>
            <a:pPr lvl="1"/>
            <a:r>
              <a:rPr lang="en-US" kern="0" dirty="0"/>
              <a:t>Local Elected Officials</a:t>
            </a:r>
          </a:p>
          <a:p>
            <a:pPr lvl="1"/>
            <a:r>
              <a:rPr lang="en-US" kern="0" dirty="0"/>
              <a:t>PAC Groups</a:t>
            </a:r>
          </a:p>
          <a:p>
            <a:pPr lvl="1"/>
            <a:r>
              <a:rPr lang="en-US" kern="0" dirty="0"/>
              <a:t>Poll Workers</a:t>
            </a:r>
          </a:p>
          <a:p>
            <a:pPr lvl="1"/>
            <a:r>
              <a:rPr lang="en-US" kern="0" dirty="0"/>
              <a:t>Volunteers (all ages)</a:t>
            </a:r>
          </a:p>
          <a:p>
            <a:pPr lvl="1"/>
            <a:r>
              <a:rPr lang="en-US" kern="0" dirty="0"/>
              <a:t>Partisan Observers</a:t>
            </a:r>
          </a:p>
          <a:p>
            <a:pPr lvl="1"/>
            <a:r>
              <a:rPr lang="en-US" kern="0" dirty="0"/>
              <a:t>Traditional Media</a:t>
            </a:r>
          </a:p>
          <a:p>
            <a:pPr lvl="1"/>
            <a:r>
              <a:rPr lang="en-US" kern="0" dirty="0"/>
              <a:t>Social Media</a:t>
            </a:r>
          </a:p>
        </p:txBody>
      </p:sp>
    </p:spTree>
    <p:extLst>
      <p:ext uri="{BB962C8B-B14F-4D97-AF65-F5344CB8AC3E}">
        <p14:creationId xmlns:p14="http://schemas.microsoft.com/office/powerpoint/2010/main" val="302004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Insider Threats </a:t>
            </a:r>
            <a:endParaRPr lang="en-US" sz="20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1F3553-F37B-40A5-87D4-9D7D1D9DBA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Common Personal Triggers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653F9177-ECA5-410D-99B6-F227D2837A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8340" y="1506586"/>
            <a:ext cx="5386754" cy="4351338"/>
          </a:xfrm>
        </p:spPr>
        <p:txBody>
          <a:bodyPr/>
          <a:lstStyle/>
          <a:p>
            <a:r>
              <a:rPr lang="en-US" dirty="0"/>
              <a:t>Traditional Threat Actor’s Factors</a:t>
            </a:r>
          </a:p>
          <a:p>
            <a:pPr lvl="1"/>
            <a:r>
              <a:rPr lang="en-US" dirty="0"/>
              <a:t>Anger/Revenge</a:t>
            </a:r>
          </a:p>
          <a:p>
            <a:pPr lvl="1"/>
            <a:r>
              <a:rPr lang="en-US" dirty="0"/>
              <a:t>Divided Loyalty</a:t>
            </a:r>
          </a:p>
          <a:p>
            <a:pPr lvl="1"/>
            <a:r>
              <a:rPr lang="en-US" dirty="0"/>
              <a:t>Problems At Work</a:t>
            </a:r>
          </a:p>
          <a:p>
            <a:pPr lvl="1"/>
            <a:r>
              <a:rPr lang="en-US" dirty="0"/>
              <a:t>Vulnerability to Blackmail</a:t>
            </a:r>
          </a:p>
          <a:p>
            <a:pPr lvl="1"/>
            <a:r>
              <a:rPr lang="en-US" dirty="0"/>
              <a:t>Adventure/Thrill</a:t>
            </a:r>
          </a:p>
          <a:p>
            <a:pPr lvl="1"/>
            <a:r>
              <a:rPr lang="en-US" dirty="0"/>
              <a:t>Retaliation</a:t>
            </a:r>
          </a:p>
          <a:p>
            <a:pPr lvl="1"/>
            <a:r>
              <a:rPr lang="en-US" dirty="0"/>
              <a:t>Ego/Self-Image</a:t>
            </a:r>
          </a:p>
          <a:p>
            <a:pPr lvl="1"/>
            <a:r>
              <a:rPr lang="en-US" dirty="0"/>
              <a:t>Ingratiation</a:t>
            </a:r>
          </a:p>
          <a:p>
            <a:pPr lvl="1"/>
            <a:r>
              <a:rPr lang="en-US" dirty="0"/>
              <a:t>Compulsive and destructive behaviors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7AEFF8F-BB78-404B-A1AE-0FE8DA24C96D}"/>
              </a:ext>
            </a:extLst>
          </p:cNvPr>
          <p:cNvSpPr txBox="1">
            <a:spLocks/>
          </p:cNvSpPr>
          <p:nvPr/>
        </p:nvSpPr>
        <p:spPr>
          <a:xfrm>
            <a:off x="6697494" y="1506586"/>
            <a:ext cx="5181600" cy="4952580"/>
          </a:xfrm>
          <a:prstGeom prst="rect">
            <a:avLst/>
          </a:prstGeom>
        </p:spPr>
        <p:txBody>
          <a:bodyPr/>
          <a:lstStyle>
            <a:lvl1pPr marL="304815" indent="-304815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3"/>
              </a:buClr>
              <a:buChar char="•"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631" indent="-304815" algn="l" rtl="0" eaLnBrk="1" fontAlgn="base" hangingPunct="1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chemeClr val="accent3"/>
              </a:buClr>
              <a:buChar char="–"/>
              <a:defRPr sz="2134">
                <a:solidFill>
                  <a:schemeClr val="tx2"/>
                </a:solidFill>
                <a:latin typeface="+mn-lt"/>
              </a:defRPr>
            </a:lvl2pPr>
            <a:lvl3pPr marL="914445" indent="-304815" algn="l" rtl="0" eaLnBrk="1" fontAlgn="base" hangingPunct="1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chemeClr val="accent3"/>
              </a:buClr>
              <a:buChar char="•"/>
              <a:defRPr sz="2134">
                <a:solidFill>
                  <a:schemeClr val="tx2"/>
                </a:solidFill>
                <a:latin typeface="+mn-lt"/>
              </a:defRPr>
            </a:lvl3pPr>
            <a:lvl4pPr marL="1219261" indent="-304815" algn="l" rtl="0" eaLnBrk="1" fontAlgn="base" hangingPunct="1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chemeClr val="accent3"/>
              </a:buClr>
              <a:buChar char="–"/>
              <a:defRPr sz="2134">
                <a:solidFill>
                  <a:schemeClr val="tx2"/>
                </a:solidFill>
                <a:latin typeface="+mn-lt"/>
              </a:defRPr>
            </a:lvl4pPr>
            <a:lvl5pPr marL="2362317" indent="-304815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4"/>
              </a:buClr>
              <a:buChar char="•"/>
              <a:defRPr sz="1867" b="0" i="1">
                <a:solidFill>
                  <a:schemeClr val="tx2"/>
                </a:solidFill>
                <a:latin typeface="+mn-lt"/>
              </a:defRPr>
            </a:lvl5pPr>
            <a:lvl6pPr marL="2971948" indent="-304815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134">
                <a:solidFill>
                  <a:schemeClr val="tx1"/>
                </a:solidFill>
                <a:latin typeface="+mn-lt"/>
              </a:defRPr>
            </a:lvl6pPr>
            <a:lvl7pPr marL="3581579" indent="-304815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134">
                <a:solidFill>
                  <a:schemeClr val="tx1"/>
                </a:solidFill>
                <a:latin typeface="+mn-lt"/>
              </a:defRPr>
            </a:lvl7pPr>
            <a:lvl8pPr marL="4191209" indent="-304815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134">
                <a:solidFill>
                  <a:schemeClr val="tx1"/>
                </a:solidFill>
                <a:latin typeface="+mn-lt"/>
              </a:defRPr>
            </a:lvl8pPr>
            <a:lvl9pPr marL="4800840" indent="-304815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134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Emerging (New) Threat Actor’s Objectives</a:t>
            </a:r>
          </a:p>
          <a:p>
            <a:pPr lvl="1"/>
            <a:r>
              <a:rPr lang="en-US" kern="0" dirty="0"/>
              <a:t>Change Outcomes</a:t>
            </a:r>
          </a:p>
          <a:p>
            <a:pPr lvl="1"/>
            <a:r>
              <a:rPr lang="en-US" kern="0" dirty="0"/>
              <a:t>Change Electorate</a:t>
            </a:r>
          </a:p>
          <a:p>
            <a:pPr lvl="1"/>
            <a:r>
              <a:rPr lang="en-US" kern="0" dirty="0"/>
              <a:t>Distract or Disruption</a:t>
            </a:r>
          </a:p>
          <a:p>
            <a:pPr lvl="1"/>
            <a:r>
              <a:rPr lang="en-US" kern="0" dirty="0"/>
              <a:t>Instill Fear and/or Doubt</a:t>
            </a:r>
          </a:p>
          <a:p>
            <a:pPr lvl="1"/>
            <a:r>
              <a:rPr lang="en-US" kern="0" dirty="0"/>
              <a:t>Try their case in the court of Social and Public Opinion</a:t>
            </a:r>
          </a:p>
          <a:p>
            <a:pPr lvl="1"/>
            <a:r>
              <a:rPr lang="en-US" kern="0" dirty="0"/>
              <a:t>Publicity</a:t>
            </a:r>
          </a:p>
          <a:p>
            <a:pPr lvl="1"/>
            <a:r>
              <a:rPr lang="en-US" kern="0" dirty="0"/>
              <a:t>Monetary</a:t>
            </a:r>
          </a:p>
          <a:p>
            <a:pPr lvl="1"/>
            <a:r>
              <a:rPr lang="en-US" kern="0" dirty="0"/>
              <a:t>Undermine Public Confidence</a:t>
            </a:r>
          </a:p>
          <a:p>
            <a:pPr lvl="1"/>
            <a:r>
              <a:rPr lang="en-US" kern="0" dirty="0"/>
              <a:t>Ideology/Identification</a:t>
            </a:r>
          </a:p>
        </p:txBody>
      </p:sp>
    </p:spTree>
    <p:extLst>
      <p:ext uri="{BB962C8B-B14F-4D97-AF65-F5344CB8AC3E}">
        <p14:creationId xmlns:p14="http://schemas.microsoft.com/office/powerpoint/2010/main" val="392383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Insider Threats </a:t>
            </a:r>
            <a:endParaRPr lang="en-US" sz="20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1F3553-F37B-40A5-87D4-9D7D1D9DBA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Common Organizational Factors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653F9177-ECA5-410D-99B6-F227D2837A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800" y="1413280"/>
            <a:ext cx="9946432" cy="4351338"/>
          </a:xfrm>
        </p:spPr>
        <p:txBody>
          <a:bodyPr/>
          <a:lstStyle/>
          <a:p>
            <a:r>
              <a:rPr lang="en-US" b="0" dirty="0"/>
              <a:t>The availability and ease to acquiring sensitive, proprietary, or other protected materials</a:t>
            </a:r>
          </a:p>
          <a:p>
            <a:r>
              <a:rPr lang="en-US" b="0" dirty="0"/>
              <a:t>Proprietary or sensitive information is not properly labeled and controlled</a:t>
            </a:r>
          </a:p>
          <a:p>
            <a:r>
              <a:rPr lang="en-US" b="0" dirty="0"/>
              <a:t>Inadequate Physical Security at entrees and exits of buildings</a:t>
            </a:r>
          </a:p>
          <a:p>
            <a:r>
              <a:rPr lang="en-US" b="0" dirty="0"/>
              <a:t>The perception that security is lax (policies are not enforced)</a:t>
            </a:r>
          </a:p>
          <a:p>
            <a:r>
              <a:rPr lang="en-US" b="0" dirty="0"/>
              <a:t>Time pressure on employees to complete projects or assignments</a:t>
            </a:r>
          </a:p>
          <a:p>
            <a:r>
              <a:rPr lang="en-US" b="0" dirty="0"/>
              <a:t>Lack of a robust Security Awareness Training Program</a:t>
            </a:r>
          </a:p>
        </p:txBody>
      </p:sp>
    </p:spTree>
    <p:extLst>
      <p:ext uri="{BB962C8B-B14F-4D97-AF65-F5344CB8AC3E}">
        <p14:creationId xmlns:p14="http://schemas.microsoft.com/office/powerpoint/2010/main" val="337959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Insider Threats </a:t>
            </a:r>
            <a:endParaRPr lang="en-US" sz="20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1F3553-F37B-40A5-87D4-9D7D1D9DBA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Common Behavioral Indicators  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812746A-12DD-435A-910C-4FA087DC7F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800" y="1363986"/>
            <a:ext cx="9753600" cy="4351338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Without need or authorization, takes proprietary or sensitive documents</a:t>
            </a:r>
          </a:p>
          <a:p>
            <a:r>
              <a:rPr lang="en-US" b="0" dirty="0"/>
              <a:t>Disregards corporate software and hardware external device policies (e.g., thumb drives, mobile device, opensource software)</a:t>
            </a:r>
          </a:p>
          <a:p>
            <a:r>
              <a:rPr lang="en-US" b="0" dirty="0"/>
              <a:t>Unnecessarily copies proprietary or sensitive materials</a:t>
            </a:r>
          </a:p>
          <a:p>
            <a:r>
              <a:rPr lang="en-US" b="0" dirty="0"/>
              <a:t>Starts to work odd hours without authorization;  works excessive overtime, weekend work, or unusual work schedule</a:t>
            </a:r>
          </a:p>
          <a:p>
            <a:r>
              <a:rPr lang="en-US" b="0" dirty="0"/>
              <a:t>Unreported foreign contacts</a:t>
            </a:r>
          </a:p>
          <a:p>
            <a:r>
              <a:rPr lang="en-US" b="0" dirty="0"/>
              <a:t>Engages in suspicious social media posts, misinformation and disinformation </a:t>
            </a:r>
          </a:p>
          <a:p>
            <a:r>
              <a:rPr lang="en-US" b="0" dirty="0"/>
              <a:t>Short trips to foreign countries for unexplained or “strange” reasons</a:t>
            </a:r>
          </a:p>
        </p:txBody>
      </p:sp>
    </p:spTree>
    <p:extLst>
      <p:ext uri="{BB962C8B-B14F-4D97-AF65-F5344CB8AC3E}">
        <p14:creationId xmlns:p14="http://schemas.microsoft.com/office/powerpoint/2010/main" val="305966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481137-5E95-4AD1-ABC5-513C4DC987BA}"/>
              </a:ext>
            </a:extLst>
          </p:cNvPr>
          <p:cNvSpPr txBox="1">
            <a:spLocks/>
          </p:cNvSpPr>
          <p:nvPr/>
        </p:nvSpPr>
        <p:spPr bwMode="gray">
          <a:xfrm>
            <a:off x="1828800" y="1492267"/>
            <a:ext cx="4632961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04815" indent="-304815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3"/>
              </a:buClr>
              <a:buChar char="•"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631" indent="-304815" algn="l" rtl="0" eaLnBrk="1" fontAlgn="base" hangingPunct="1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chemeClr val="accent3"/>
              </a:buClr>
              <a:buChar char="–"/>
              <a:defRPr sz="2134">
                <a:solidFill>
                  <a:schemeClr val="tx2"/>
                </a:solidFill>
                <a:latin typeface="+mn-lt"/>
              </a:defRPr>
            </a:lvl2pPr>
            <a:lvl3pPr marL="914445" indent="-304815" algn="l" rtl="0" eaLnBrk="1" fontAlgn="base" hangingPunct="1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chemeClr val="accent3"/>
              </a:buClr>
              <a:buChar char="•"/>
              <a:defRPr sz="2134">
                <a:solidFill>
                  <a:schemeClr val="tx2"/>
                </a:solidFill>
                <a:latin typeface="+mn-lt"/>
              </a:defRPr>
            </a:lvl3pPr>
            <a:lvl4pPr marL="1219261" indent="-304815" algn="l" rtl="0" eaLnBrk="1" fontAlgn="base" hangingPunct="1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chemeClr val="accent3"/>
              </a:buClr>
              <a:buChar char="–"/>
              <a:defRPr sz="2134">
                <a:solidFill>
                  <a:schemeClr val="tx2"/>
                </a:solidFill>
                <a:latin typeface="+mn-lt"/>
              </a:defRPr>
            </a:lvl4pPr>
            <a:lvl5pPr marL="2362317" indent="-304815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4"/>
              </a:buClr>
              <a:buChar char="•"/>
              <a:defRPr sz="1867" b="0" i="1">
                <a:solidFill>
                  <a:schemeClr val="tx2"/>
                </a:solidFill>
                <a:latin typeface="+mn-lt"/>
              </a:defRPr>
            </a:lvl5pPr>
            <a:lvl6pPr marL="2971948" indent="-304815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134">
                <a:solidFill>
                  <a:schemeClr val="tx1"/>
                </a:solidFill>
                <a:latin typeface="+mn-lt"/>
              </a:defRPr>
            </a:lvl6pPr>
            <a:lvl7pPr marL="3581579" indent="-304815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134">
                <a:solidFill>
                  <a:schemeClr val="tx1"/>
                </a:solidFill>
                <a:latin typeface="+mn-lt"/>
              </a:defRPr>
            </a:lvl7pPr>
            <a:lvl8pPr marL="4191209" indent="-304815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134">
                <a:solidFill>
                  <a:schemeClr val="tx1"/>
                </a:solidFill>
                <a:latin typeface="+mn-lt"/>
              </a:defRPr>
            </a:lvl8pPr>
            <a:lvl9pPr marL="4800840" indent="-304815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134">
                <a:solidFill>
                  <a:schemeClr val="tx1"/>
                </a:solidFill>
                <a:latin typeface="+mn-lt"/>
              </a:defRPr>
            </a:lvl9pPr>
          </a:lstStyle>
          <a:p>
            <a:pPr marL="0">
              <a:lnSpc>
                <a:spcPct val="90000"/>
              </a:lnSpc>
              <a:spcBef>
                <a:spcPts val="533"/>
              </a:spcBef>
              <a:buNone/>
            </a:pPr>
            <a:r>
              <a:rPr lang="en-US" sz="2000" kern="0" dirty="0"/>
              <a:t>Here are just a few highlights from this </a:t>
            </a:r>
            <a:r>
              <a:rPr lang="en-US" sz="2000" kern="0" dirty="0" err="1"/>
              <a:t>Ponemon</a:t>
            </a:r>
            <a:r>
              <a:rPr lang="en-US" sz="2000" kern="0" dirty="0"/>
              <a:t> Institute 2022 report:</a:t>
            </a:r>
          </a:p>
          <a:p>
            <a:pPr>
              <a:lnSpc>
                <a:spcPct val="90000"/>
              </a:lnSpc>
              <a:spcBef>
                <a:spcPts val="533"/>
              </a:spcBef>
            </a:pPr>
            <a:r>
              <a:rPr lang="en-US" sz="2000" b="0" kern="0" dirty="0"/>
              <a:t>The cost of credential theft to organizations increased 65% from $2.79 million in 2020 to $4.6 million in 2022</a:t>
            </a:r>
          </a:p>
          <a:p>
            <a:pPr>
              <a:lnSpc>
                <a:spcPct val="90000"/>
              </a:lnSpc>
              <a:spcBef>
                <a:spcPts val="533"/>
              </a:spcBef>
            </a:pPr>
            <a:r>
              <a:rPr lang="en-US" sz="2000" b="0" kern="0" dirty="0"/>
              <a:t>The time to contain an insider threat incident increased from 77 days to 85 days, leading organizations to spend the most on containment</a:t>
            </a:r>
          </a:p>
          <a:p>
            <a:pPr>
              <a:lnSpc>
                <a:spcPct val="90000"/>
              </a:lnSpc>
              <a:spcBef>
                <a:spcPts val="533"/>
              </a:spcBef>
            </a:pPr>
            <a:r>
              <a:rPr lang="en-US" sz="2000" b="0" kern="0" dirty="0"/>
              <a:t>Incidents that took more than 90 days to contain cost organizations an average of $17.19 million on an annualized basis</a:t>
            </a:r>
          </a:p>
        </p:txBody>
      </p:sp>
      <p:pic>
        <p:nvPicPr>
          <p:cNvPr id="5" name="Picture 4" descr="A blue and white cover with white text&#10;&#10;Description automatically generated">
            <a:extLst>
              <a:ext uri="{FF2B5EF4-FFF2-40B4-BE49-F238E27FC236}">
                <a16:creationId xmlns:a16="http://schemas.microsoft.com/office/drawing/2014/main" id="{0B43FCE4-E796-2C67-8C23-54D7C5A8C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368" y="1492267"/>
            <a:ext cx="3861105" cy="438912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9753600" cy="792480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700" b="1" baseline="0" dirty="0">
                <a:latin typeface="+mj-lt"/>
                <a:ea typeface="+mj-ea"/>
                <a:cs typeface="+mj-cs"/>
              </a:rPr>
              <a:t>Insider Threats  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E3ED891-2957-E00D-1327-89650A0C9D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8800" y="792480"/>
            <a:ext cx="9753600" cy="365760"/>
          </a:xfrm>
        </p:spPr>
        <p:txBody>
          <a:bodyPr/>
          <a:lstStyle/>
          <a:p>
            <a:r>
              <a:rPr lang="en-US" dirty="0"/>
              <a:t>Common Cost of Insider Attacks</a:t>
            </a:r>
          </a:p>
        </p:txBody>
      </p:sp>
    </p:spTree>
    <p:extLst>
      <p:ext uri="{BB962C8B-B14F-4D97-AF65-F5344CB8AC3E}">
        <p14:creationId xmlns:p14="http://schemas.microsoft.com/office/powerpoint/2010/main" val="102481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38324"/>
            <a:ext cx="9753600" cy="792480"/>
          </a:xfrm>
        </p:spPr>
        <p:txBody>
          <a:bodyPr/>
          <a:lstStyle/>
          <a:p>
            <a:r>
              <a:rPr lang="en-US" b="1" dirty="0"/>
              <a:t>Insider Threats  </a:t>
            </a:r>
            <a:br>
              <a:rPr lang="en-US" b="1" dirty="0"/>
            </a:br>
            <a:r>
              <a:rPr lang="en-US" sz="2000" dirty="0"/>
              <a:t>Common Defensive Actions to Take</a:t>
            </a:r>
            <a:endParaRPr lang="en-US" sz="20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481137-5E95-4AD1-ABC5-513C4DC987BA}"/>
              </a:ext>
            </a:extLst>
          </p:cNvPr>
          <p:cNvSpPr txBox="1">
            <a:spLocks/>
          </p:cNvSpPr>
          <p:nvPr/>
        </p:nvSpPr>
        <p:spPr>
          <a:xfrm>
            <a:off x="1828800" y="1395796"/>
            <a:ext cx="9753600" cy="4454498"/>
          </a:xfrm>
          <a:prstGeom prst="rect">
            <a:avLst/>
          </a:prstGeom>
        </p:spPr>
        <p:txBody>
          <a:bodyPr/>
          <a:lstStyle>
            <a:lvl1pPr marL="304815" indent="-304815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3"/>
              </a:buClr>
              <a:buChar char="•"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631" indent="-304815" algn="l" rtl="0" eaLnBrk="1" fontAlgn="base" hangingPunct="1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chemeClr val="accent3"/>
              </a:buClr>
              <a:buChar char="–"/>
              <a:defRPr sz="2134">
                <a:solidFill>
                  <a:schemeClr val="tx2"/>
                </a:solidFill>
                <a:latin typeface="+mn-lt"/>
              </a:defRPr>
            </a:lvl2pPr>
            <a:lvl3pPr marL="914445" indent="-304815" algn="l" rtl="0" eaLnBrk="1" fontAlgn="base" hangingPunct="1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chemeClr val="accent3"/>
              </a:buClr>
              <a:buChar char="•"/>
              <a:defRPr sz="2134">
                <a:solidFill>
                  <a:schemeClr val="tx2"/>
                </a:solidFill>
                <a:latin typeface="+mn-lt"/>
              </a:defRPr>
            </a:lvl3pPr>
            <a:lvl4pPr marL="1219261" indent="-304815" algn="l" rtl="0" eaLnBrk="1" fontAlgn="base" hangingPunct="1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chemeClr val="accent3"/>
              </a:buClr>
              <a:buChar char="–"/>
              <a:defRPr sz="2134">
                <a:solidFill>
                  <a:schemeClr val="tx2"/>
                </a:solidFill>
                <a:latin typeface="+mn-lt"/>
              </a:defRPr>
            </a:lvl4pPr>
            <a:lvl5pPr marL="2362317" indent="-304815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4"/>
              </a:buClr>
              <a:buChar char="•"/>
              <a:defRPr sz="1867" b="0" i="1">
                <a:solidFill>
                  <a:schemeClr val="tx2"/>
                </a:solidFill>
                <a:latin typeface="+mn-lt"/>
              </a:defRPr>
            </a:lvl5pPr>
            <a:lvl6pPr marL="2971948" indent="-304815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134">
                <a:solidFill>
                  <a:schemeClr val="tx1"/>
                </a:solidFill>
                <a:latin typeface="+mn-lt"/>
              </a:defRPr>
            </a:lvl6pPr>
            <a:lvl7pPr marL="3581579" indent="-304815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134">
                <a:solidFill>
                  <a:schemeClr val="tx1"/>
                </a:solidFill>
                <a:latin typeface="+mn-lt"/>
              </a:defRPr>
            </a:lvl7pPr>
            <a:lvl8pPr marL="4191209" indent="-304815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134">
                <a:solidFill>
                  <a:schemeClr val="tx1"/>
                </a:solidFill>
                <a:latin typeface="+mn-lt"/>
              </a:defRPr>
            </a:lvl8pPr>
            <a:lvl9pPr marL="4800840" indent="-304815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134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/>
              <a:t>Organizations need to do their part to deter</a:t>
            </a:r>
          </a:p>
          <a:p>
            <a:pPr marL="0" indent="0">
              <a:buNone/>
            </a:pPr>
            <a:r>
              <a:rPr lang="en-US" kern="0" dirty="0"/>
              <a:t>intellectual property theft:</a:t>
            </a:r>
          </a:p>
          <a:p>
            <a:pPr lvl="1"/>
            <a:r>
              <a:rPr lang="en-US" sz="2400" b="0" kern="0" dirty="0"/>
              <a:t>Educate and regularly train employees on security or other data handling, labeling, and distribution policies and procedures</a:t>
            </a:r>
          </a:p>
          <a:p>
            <a:pPr lvl="1"/>
            <a:r>
              <a:rPr lang="en-US" sz="2400" b="0" kern="0" dirty="0"/>
              <a:t>Ensure that proprietary information is adequately, if not robustly, labelled and controlled</a:t>
            </a:r>
          </a:p>
          <a:p>
            <a:pPr lvl="1"/>
            <a:r>
              <a:rPr lang="en-US" sz="2400" b="0" kern="0" dirty="0"/>
              <a:t>Use appropriate screening processes to select new employees and volunteers</a:t>
            </a:r>
          </a:p>
          <a:p>
            <a:pPr lvl="2"/>
            <a:r>
              <a:rPr lang="en-US" sz="2400" kern="0" dirty="0"/>
              <a:t>Consider background checks as standard operating procedures</a:t>
            </a:r>
            <a:endParaRPr lang="en-US" sz="2400" b="0" kern="0" dirty="0"/>
          </a:p>
        </p:txBody>
      </p:sp>
    </p:spTree>
    <p:extLst>
      <p:ext uri="{BB962C8B-B14F-4D97-AF65-F5344CB8AC3E}">
        <p14:creationId xmlns:p14="http://schemas.microsoft.com/office/powerpoint/2010/main" val="129993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38324"/>
            <a:ext cx="9753600" cy="792480"/>
          </a:xfrm>
        </p:spPr>
        <p:txBody>
          <a:bodyPr/>
          <a:lstStyle/>
          <a:p>
            <a:r>
              <a:rPr lang="en-US" b="1" dirty="0"/>
              <a:t>Insider Threats  </a:t>
            </a:r>
            <a:br>
              <a:rPr lang="en-US" b="1" dirty="0"/>
            </a:br>
            <a:r>
              <a:rPr lang="en-US" sz="2000" dirty="0"/>
              <a:t>Common Defensive Actions to Take</a:t>
            </a:r>
            <a:endParaRPr lang="en-US" sz="20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481137-5E95-4AD1-ABC5-513C4DC987BA}"/>
              </a:ext>
            </a:extLst>
          </p:cNvPr>
          <p:cNvSpPr txBox="1">
            <a:spLocks/>
          </p:cNvSpPr>
          <p:nvPr/>
        </p:nvSpPr>
        <p:spPr>
          <a:xfrm>
            <a:off x="1828800" y="1157507"/>
            <a:ext cx="10363200" cy="5448562"/>
          </a:xfrm>
          <a:prstGeom prst="rect">
            <a:avLst/>
          </a:prstGeom>
        </p:spPr>
        <p:txBody>
          <a:bodyPr/>
          <a:lstStyle>
            <a:lvl1pPr marL="304815" indent="-304815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3"/>
              </a:buClr>
              <a:buChar char="•"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631" indent="-304815" algn="l" rtl="0" eaLnBrk="1" fontAlgn="base" hangingPunct="1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chemeClr val="accent3"/>
              </a:buClr>
              <a:buChar char="–"/>
              <a:defRPr sz="2134">
                <a:solidFill>
                  <a:schemeClr val="tx2"/>
                </a:solidFill>
                <a:latin typeface="+mn-lt"/>
              </a:defRPr>
            </a:lvl2pPr>
            <a:lvl3pPr marL="914445" indent="-304815" algn="l" rtl="0" eaLnBrk="1" fontAlgn="base" hangingPunct="1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chemeClr val="accent3"/>
              </a:buClr>
              <a:buChar char="•"/>
              <a:defRPr sz="2134">
                <a:solidFill>
                  <a:schemeClr val="tx2"/>
                </a:solidFill>
                <a:latin typeface="+mn-lt"/>
              </a:defRPr>
            </a:lvl3pPr>
            <a:lvl4pPr marL="1219261" indent="-304815" algn="l" rtl="0" eaLnBrk="1" fontAlgn="base" hangingPunct="1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chemeClr val="accent3"/>
              </a:buClr>
              <a:buChar char="–"/>
              <a:defRPr sz="2134">
                <a:solidFill>
                  <a:schemeClr val="tx2"/>
                </a:solidFill>
                <a:latin typeface="+mn-lt"/>
              </a:defRPr>
            </a:lvl4pPr>
            <a:lvl5pPr marL="2362317" indent="-304815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4"/>
              </a:buClr>
              <a:buChar char="•"/>
              <a:defRPr sz="1867" b="0" i="1">
                <a:solidFill>
                  <a:schemeClr val="tx2"/>
                </a:solidFill>
                <a:latin typeface="+mn-lt"/>
              </a:defRPr>
            </a:lvl5pPr>
            <a:lvl6pPr marL="2971948" indent="-304815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134">
                <a:solidFill>
                  <a:schemeClr val="tx1"/>
                </a:solidFill>
                <a:latin typeface="+mn-lt"/>
              </a:defRPr>
            </a:lvl6pPr>
            <a:lvl7pPr marL="3581579" indent="-304815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134">
                <a:solidFill>
                  <a:schemeClr val="tx1"/>
                </a:solidFill>
                <a:latin typeface="+mn-lt"/>
              </a:defRPr>
            </a:lvl7pPr>
            <a:lvl8pPr marL="4191209" indent="-304815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134">
                <a:solidFill>
                  <a:schemeClr val="tx1"/>
                </a:solidFill>
                <a:latin typeface="+mn-lt"/>
              </a:defRPr>
            </a:lvl8pPr>
            <a:lvl9pPr marL="4800840" indent="-304815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134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/>
              <a:t>Organizations need to do their part to deter</a:t>
            </a:r>
          </a:p>
          <a:p>
            <a:pPr marL="0" indent="0">
              <a:buNone/>
            </a:pPr>
            <a:r>
              <a:rPr lang="en-US" kern="0" dirty="0"/>
              <a:t>intellectual property theft:</a:t>
            </a:r>
          </a:p>
          <a:p>
            <a:pPr lvl="1"/>
            <a:r>
              <a:rPr lang="en-US" sz="2400" b="0" kern="0" dirty="0"/>
              <a:t>Provide non-threatening, convenient ways for employees to report suspicious activity</a:t>
            </a:r>
          </a:p>
          <a:p>
            <a:pPr lvl="1"/>
            <a:r>
              <a:rPr lang="en-US" sz="2400" b="0" kern="0" dirty="0"/>
              <a:t>Routinely monitor computer networks for suspicious activity</a:t>
            </a:r>
          </a:p>
          <a:p>
            <a:pPr lvl="2"/>
            <a:r>
              <a:rPr lang="en-US" sz="2000" kern="0" dirty="0"/>
              <a:t>Talk with your IT Administrators about </a:t>
            </a:r>
          </a:p>
          <a:p>
            <a:pPr lvl="3"/>
            <a:r>
              <a:rPr lang="en-US" sz="2000" kern="0" dirty="0"/>
              <a:t>Data Loss Prevention (DLP) Software</a:t>
            </a:r>
          </a:p>
          <a:p>
            <a:pPr lvl="3"/>
            <a:r>
              <a:rPr lang="en-US" sz="2000" b="0" kern="0" dirty="0"/>
              <a:t>Endpoint</a:t>
            </a:r>
            <a:r>
              <a:rPr lang="en-US" sz="2000" kern="0" dirty="0"/>
              <a:t> Detection and Response (EDR) Software</a:t>
            </a:r>
            <a:endParaRPr lang="en-US" sz="2000" b="0" kern="0" dirty="0"/>
          </a:p>
          <a:p>
            <a:pPr lvl="1"/>
            <a:r>
              <a:rPr lang="en-US" sz="2400" b="0" kern="0" dirty="0"/>
              <a:t>Enforce Strong Passwords and Multi-Factor Authentication with Zero trusts Principles</a:t>
            </a:r>
          </a:p>
          <a:p>
            <a:pPr lvl="1"/>
            <a:r>
              <a:rPr lang="en-US" sz="2400" kern="0" dirty="0"/>
              <a:t>Enforce Less Privileges Access Control to sensitive systems and data </a:t>
            </a:r>
          </a:p>
          <a:p>
            <a:pPr lvl="1"/>
            <a:r>
              <a:rPr lang="en-US" sz="2400" kern="0" dirty="0"/>
              <a:t>SOC2 (Strong Policies)</a:t>
            </a:r>
          </a:p>
          <a:p>
            <a:pPr lvl="1"/>
            <a:r>
              <a:rPr lang="en-US" sz="2400" kern="0" dirty="0"/>
              <a:t>CIS Controls or NIST 800-53 </a:t>
            </a:r>
            <a:r>
              <a:rPr lang="en-US" sz="2400" kern="0"/>
              <a:t>(Strong </a:t>
            </a:r>
            <a:r>
              <a:rPr lang="en-US" sz="2400" kern="0" dirty="0"/>
              <a:t>Governance of IT Systems)</a:t>
            </a:r>
          </a:p>
        </p:txBody>
      </p:sp>
    </p:spTree>
    <p:extLst>
      <p:ext uri="{BB962C8B-B14F-4D97-AF65-F5344CB8AC3E}">
        <p14:creationId xmlns:p14="http://schemas.microsoft.com/office/powerpoint/2010/main" val="186828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222&quot;&gt;&lt;/object&gt;&lt;object type=&quot;2&quot; unique_id=&quot;10223&quot;&gt;&lt;object type=&quot;3&quot; unique_id=&quot;10224&quot;&gt;&lt;property id=&quot;20148&quot; value=&quot;5&quot;/&gt;&lt;property id=&quot;20300&quot; value=&quot;Slide 1 - &amp;quot;Presentation Title Arial Bold 32pt&amp;quot;&quot;/&gt;&lt;property id=&quot;20307&quot; value=&quot;353&quot;/&gt;&lt;/object&gt;&lt;object type=&quot;3&quot; unique_id=&quot;10225&quot;&gt;&lt;property id=&quot;20148&quot; value=&quot;5&quot;/&gt;&lt;property id=&quot;20300&quot; value=&quot;Slide 4 - &amp;quot;Section Divider 32pt Bold&amp;quot;&quot;/&gt;&lt;property id=&quot;20307&quot; value=&quot;462&quot;/&gt;&lt;/object&gt;&lt;object type=&quot;3&quot; unique_id=&quot;10226&quot;&gt;&lt;property id=&quot;20148&quot; value=&quot;5&quot;/&gt;&lt;property id=&quot;20300&quot; value=&quot;Slide 5 - &amp;quot;Title and Content Layout: &amp;#x0D;&amp;#x0A;Slide Title Arial 32 pt Bold&amp;quot;&quot;/&gt;&lt;property id=&quot;20307&quot; value=&quot;454&quot;/&gt;&lt;/object&gt;&lt;object type=&quot;3&quot; unique_id=&quot;10227&quot;&gt;&lt;property id=&quot;20148&quot; value=&quot;5&quot;/&gt;&lt;property id=&quot;20300&quot; value=&quot;Slide 3 - &amp;quot;Master Layouts: Footer and Date&amp;quot;&quot;/&gt;&lt;property id=&quot;20307&quot; value=&quot;459&quot;/&gt;&lt;/object&gt;&lt;object type=&quot;3&quot; unique_id=&quot;10229&quot;&gt;&lt;property id=&quot;20148&quot; value=&quot;5&quot;/&gt;&lt;property id=&quot;20300&quot; value=&quot;Slide 8 - &amp;quot;Default Settings – Guidelines&amp;quot;&quot;/&gt;&lt;property id=&quot;20307&quot; value=&quot;456&quot;/&gt;&lt;/object&gt;&lt;object type=&quot;3&quot; unique_id=&quot;10230&quot;&gt;&lt;property id=&quot;20148&quot; value=&quot;5&quot;/&gt;&lt;property id=&quot;20300&quot; value=&quot;Slide 9 - &amp;quot;Auto Default Settings&amp;quot;&quot;/&gt;&lt;property id=&quot;20307&quot; value=&quot;460&quot;/&gt;&lt;/object&gt;&lt;object type=&quot;3&quot; unique_id=&quot;10233&quot;&gt;&lt;property id=&quot;20148&quot; value=&quot;5&quot;/&gt;&lt;property id=&quot;20300&quot; value=&quot;Slide 14 - &amp;quot;Sample Pie Chart&amp;quot;&quot;/&gt;&lt;property id=&quot;20307&quot; value=&quot;465&quot;/&gt;&lt;/object&gt;&lt;object type=&quot;3&quot; unique_id=&quot;10318&quot;&gt;&lt;property id=&quot;20148&quot; value=&quot;5&quot;/&gt;&lt;property id=&quot;20300&quot; value=&quot;Slide 7 - &amp;quot;Color Scheme&amp;quot;&quot;/&gt;&lt;property id=&quot;20307&quot; value=&quot;466&quot;/&gt;&lt;/object&gt;&lt;object type=&quot;3&quot; unique_id=&quot;10423&quot;&gt;&lt;property id=&quot;20148&quot; value=&quot;5&quot;/&gt;&lt;property id=&quot;20300&quot; value=&quot;Slide 10 - &amp;quot;Sample Column Chart&amp;quot;&quot;/&gt;&lt;property id=&quot;20307&quot; value=&quot;467&quot;/&gt;&lt;/object&gt;&lt;object type=&quot;3&quot; unique_id=&quot;10424&quot;&gt;&lt;property id=&quot;20148&quot; value=&quot;5&quot;/&gt;&lt;property id=&quot;20300&quot; value=&quot;Slide 12 - &amp;quot;Sample Line Chart&amp;quot;&quot;/&gt;&lt;property id=&quot;20307&quot; value=&quot;468&quot;/&gt;&lt;/object&gt;&lt;object type=&quot;3&quot; unique_id=&quot;22526&quot;&gt;&lt;property id=&quot;20148&quot; value=&quot;5&quot;/&gt;&lt;property id=&quot;20300&quot; value=&quot;Slide 2 - &amp;quot;Important PowerPoint 2007 changes&amp;#x0D;&amp;#x0A;&amp;quot;&quot;/&gt;&lt;property id=&quot;20307&quot; value=&quot;474&quot;/&gt;&lt;/object&gt;&lt;object type=&quot;3&quot; unique_id=&quot;22527&quot;&gt;&lt;property id=&quot;20148&quot; value=&quot;5&quot;/&gt;&lt;property id=&quot;20300&quot; value=&quot;Slide 6 - &amp;quot;Two Content Layout: &amp;#x0D;&amp;#x0A;Slide Title Arial 32 pt Bold&amp;quot;&quot;/&gt;&lt;property id=&quot;20307&quot; value=&quot;471&quot;/&gt;&lt;/object&gt;&lt;object type=&quot;3&quot; unique_id=&quot;22528&quot;&gt;&lt;property id=&quot;20148&quot; value=&quot;5&quot;/&gt;&lt;property id=&quot;20300&quot; value=&quot;Slide 11 - &amp;quot;Sample Column Chart: &amp;#x0D;&amp;#x0A;Two Content Layout&amp;quot;&quot;/&gt;&lt;property id=&quot;20307&quot; value=&quot;470&quot;/&gt;&lt;/object&gt;&lt;object type=&quot;3&quot; unique_id=&quot;22529&quot;&gt;&lt;property id=&quot;20148&quot; value=&quot;5&quot;/&gt;&lt;property id=&quot;20300&quot; value=&quot;Slide 13 - &amp;quot;Sample Line Chart:&amp;#x0D;&amp;#x0A;Two Content Layout&amp;quot;&quot;/&gt;&lt;property id=&quot;20307&quot; value=&quot;472&quot;/&gt;&lt;/object&gt;&lt;object type=&quot;3&quot; unique_id=&quot;22530&quot;&gt;&lt;property id=&quot;20148&quot; value=&quot;5&quot;/&gt;&lt;property id=&quot;20300&quot; value=&quot;Slide 15 - &amp;quot;Sample Pie Chart:&amp;#x0D;&amp;#x0A;Two Content Layout&amp;quot;&quot;/&gt;&lt;property id=&quot;20307&quot; value=&quot;473&quot;/&gt;&lt;/object&gt;&lt;/object&gt;&lt;/object&gt;&lt;/database&gt;"/>
  <p:tag name="SECTOMILLISECCONVERTED" val="1"/>
  <p:tag name="ISPRING_RESOURCE_PATHS_HASH_2" val="754e257bf4e67b6eda8b5226aec68fcba58438"/>
  <p:tag name="ARTICULATE_PROJECT_OPEN" val="0"/>
  <p:tag name="ARTICULATE_SLIDE_COUNT" val="34"/>
  <p:tag name="ISPRING_RESOURCE_PATHS_HASH_PRESENTER" val="438f3d589e15a7920224ea63070c9d338da6ef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IS-Title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3" id="{D8457C61-36E3-2044-AAD2-0CE7B83F63B9}" vid="{135EE24C-8B8F-1C4D-B0BC-37DCE2857FA5}"/>
    </a:ext>
  </a:extLst>
</a:theme>
</file>

<file path=ppt/theme/theme2.xml><?xml version="1.0" encoding="utf-8"?>
<a:theme xmlns:a="http://schemas.openxmlformats.org/drawingml/2006/main" name="17684-Duality-CIS-PPT-Template-Edit1">
  <a:themeElements>
    <a:clrScheme name="CIS 1">
      <a:dk1>
        <a:srgbClr val="000000"/>
      </a:dk1>
      <a:lt1>
        <a:srgbClr val="FFFFFF"/>
      </a:lt1>
      <a:dk2>
        <a:srgbClr val="003B5C"/>
      </a:dk2>
      <a:lt2>
        <a:srgbClr val="E3DED1"/>
      </a:lt2>
      <a:accent1>
        <a:srgbClr val="003B5C"/>
      </a:accent1>
      <a:accent2>
        <a:srgbClr val="C1C4C8"/>
      </a:accent2>
      <a:accent3>
        <a:srgbClr val="0086BF"/>
      </a:accent3>
      <a:accent4>
        <a:srgbClr val="74AA50"/>
      </a:accent4>
      <a:accent5>
        <a:srgbClr val="FFCD00"/>
      </a:accent5>
      <a:accent6>
        <a:srgbClr val="333F48"/>
      </a:accent6>
      <a:hlink>
        <a:srgbClr val="604878"/>
      </a:hlink>
      <a:folHlink>
        <a:srgbClr val="4E8542"/>
      </a:folHlink>
    </a:clrScheme>
    <a:fontScheme name="Custom 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60000"/>
            <a:lumOff val="40000"/>
          </a:schemeClr>
        </a:solidFill>
        <a:ln w="12700" cap="sq" algn="ctr">
          <a:noFill/>
          <a:miter lim="800000"/>
          <a:headEnd/>
          <a:tailEnd/>
        </a:ln>
        <a:effectLst/>
      </a:spPr>
      <a:bodyPr wrap="square" lIns="0" rIns="0" anchor="ctr"/>
      <a:lstStyle>
        <a:defPPr>
          <a:spcBef>
            <a:spcPts val="1080"/>
          </a:spcBef>
          <a:defRPr sz="1600" dirty="0" smtClean="0">
            <a:solidFill>
              <a:schemeClr val="tx2"/>
            </a:solidFill>
            <a:latin typeface="+mn-lt"/>
          </a:defRPr>
        </a:defPPr>
      </a:lstStyle>
    </a:spDef>
    <a:lnDef>
      <a:spPr bwMode="auto">
        <a:solidFill>
          <a:schemeClr val="accent2"/>
        </a:solidFill>
        <a:ln w="19050" cap="sq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 w="12700" cap="sq" algn="ctr">
          <a:noFill/>
          <a:miter lim="800000"/>
          <a:headEnd/>
          <a:tailEnd/>
        </a:ln>
        <a:effectLst/>
      </a:spPr>
      <a:bodyPr wrap="square" rtlCol="0" anchor="ctr" anchorCtr="0">
        <a:noAutofit/>
      </a:bodyPr>
      <a:lstStyle>
        <a:defPPr>
          <a:lnSpc>
            <a:spcPct val="95000"/>
          </a:lnSpc>
          <a:spcBef>
            <a:spcPts val="0"/>
          </a:spcBef>
          <a:spcAft>
            <a:spcPts val="0"/>
          </a:spcAft>
          <a:defRPr sz="1600"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3" id="{D8457C61-36E3-2044-AAD2-0CE7B83F63B9}" vid="{36BF7634-2C5E-9840-8FC7-7549C48394A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CIS-TitleMaster</Template>
  <TotalTime>20078</TotalTime>
  <Words>1163</Words>
  <Application>Microsoft Office PowerPoint</Application>
  <PresentationFormat>Widescreen</PresentationFormat>
  <Paragraphs>135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CIS-TitleMaster</vt:lpstr>
      <vt:lpstr>17684-Duality-CIS-PPT-Template-Edit1</vt:lpstr>
      <vt:lpstr>PowerPoint Presentation</vt:lpstr>
      <vt:lpstr>Insider Threats </vt:lpstr>
      <vt:lpstr>Insider Threats </vt:lpstr>
      <vt:lpstr>Insider Threats </vt:lpstr>
      <vt:lpstr>Insider Threats </vt:lpstr>
      <vt:lpstr>Insider Threats </vt:lpstr>
      <vt:lpstr>Insider Threats  </vt:lpstr>
      <vt:lpstr>Insider Threats   Common Defensive Actions to Take</vt:lpstr>
      <vt:lpstr>Insider Threats   Common Defensive Actions to Take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Moulin</dc:creator>
  <cp:lastModifiedBy>Garber, Andrew (WaTech)</cp:lastModifiedBy>
  <cp:revision>443</cp:revision>
  <cp:lastPrinted>2014-03-27T13:48:09Z</cp:lastPrinted>
  <dcterms:created xsi:type="dcterms:W3CDTF">2021-06-07T00:52:16Z</dcterms:created>
  <dcterms:modified xsi:type="dcterms:W3CDTF">2023-10-04T18:27:30Z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57D34648-DAAD-410C-8E8A-E86EF0F70418</vt:lpwstr>
  </property>
  <property fmtid="{D5CDD505-2E9C-101B-9397-08002B2CF9AE}" pid="3" name="ArticulatePath">
    <vt:lpwstr>PPT-2010-Template_LightDark-16x9</vt:lpwstr>
  </property>
  <property fmtid="{D5CDD505-2E9C-101B-9397-08002B2CF9AE}" pid="4" name="MSIP_Label_ab00fbb1-d32c-43c8-9abb-2865a70b9ddb_Enabled">
    <vt:lpwstr>true</vt:lpwstr>
  </property>
  <property fmtid="{D5CDD505-2E9C-101B-9397-08002B2CF9AE}" pid="5" name="MSIP_Label_ab00fbb1-d32c-43c8-9abb-2865a70b9ddb_SetDate">
    <vt:lpwstr>2023-09-21T14:51:44Z</vt:lpwstr>
  </property>
  <property fmtid="{D5CDD505-2E9C-101B-9397-08002B2CF9AE}" pid="6" name="MSIP_Label_ab00fbb1-d32c-43c8-9abb-2865a70b9ddb_Method">
    <vt:lpwstr>Standard</vt:lpwstr>
  </property>
  <property fmtid="{D5CDD505-2E9C-101B-9397-08002B2CF9AE}" pid="7" name="MSIP_Label_ab00fbb1-d32c-43c8-9abb-2865a70b9ddb_Name">
    <vt:lpwstr>defa4170-0d19-0005-0004-bc88714345d2</vt:lpwstr>
  </property>
  <property fmtid="{D5CDD505-2E9C-101B-9397-08002B2CF9AE}" pid="8" name="MSIP_Label_ab00fbb1-d32c-43c8-9abb-2865a70b9ddb_SiteId">
    <vt:lpwstr>0db8894b-5a7a-4432-8cdc-399a3807bda0</vt:lpwstr>
  </property>
  <property fmtid="{D5CDD505-2E9C-101B-9397-08002B2CF9AE}" pid="9" name="MSIP_Label_ab00fbb1-d32c-43c8-9abb-2865a70b9ddb_ActionId">
    <vt:lpwstr>02ca5766-af00-4e02-a3b5-afb408eb7660</vt:lpwstr>
  </property>
  <property fmtid="{D5CDD505-2E9C-101B-9397-08002B2CF9AE}" pid="10" name="MSIP_Label_ab00fbb1-d32c-43c8-9abb-2865a70b9ddb_ContentBits">
    <vt:lpwstr>0</vt:lpwstr>
  </property>
</Properties>
</file>